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9.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handoutMasterIdLst>
    <p:handoutMasterId r:id="rId118"/>
  </p:handout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1128" y="-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FA11013-E5D4-432B-ABDE-5F440BD95E20}" type="datetimeFigureOut">
              <a:rPr lang="en-US" smtClean="0"/>
              <a:t>2/16/2014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A247FEC-4999-4092-B8A8-B850F190AE3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D4A0CF-B174-4CD4-88A7-3D1F669B39B9}" type="datetimeFigureOut">
              <a:rPr lang="en-US" smtClean="0"/>
              <a:pPr/>
              <a:t>2/16/2014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326619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D4A0CF-B174-4CD4-88A7-3D1F669B39B9}" type="datetimeFigureOut">
              <a:rPr lang="en-US" smtClean="0"/>
              <a:pPr/>
              <a:t>2/16/2014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315351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D4A0CF-B174-4CD4-88A7-3D1F669B39B9}" type="datetimeFigureOut">
              <a:rPr lang="en-US" smtClean="0"/>
              <a:pPr/>
              <a:t>2/16/2014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136651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6A4F2CA-4728-4449-BA18-0F80FFD0945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798296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9CBEBF-45E0-4370-9F5B-20B0A6ACB5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6554503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ED2687E-834B-47E1-9CBD-4D0B5A04E8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734030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E8B25E-9DF6-4398-BB6C-B82B844DACE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6046420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5E19715-7619-4165-857C-629B4E8434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3979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A388E23-7D68-42FB-9EE7-5B36947BA3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1858596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4A30E2A-1448-42FD-9D29-F9B28F2BD4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9927848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0E4ACC8-053D-4E3E-89BE-52D20D8025B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4566897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D4A0CF-B174-4CD4-88A7-3D1F669B39B9}" type="datetimeFigureOut">
              <a:rPr lang="en-US" smtClean="0"/>
              <a:pPr/>
              <a:t>2/16/2014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2730116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0F72A5A-7117-45E3-BA94-22390CF0F8A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2000185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26A0E8C-B67B-4A09-BE26-6472303BB0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2801859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7B0635-9AEB-47B6-858C-C88F094482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1686372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1B72D42-E1E5-46BA-92DE-39C2108131D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7893163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4A8A5F-FB94-4403-9D9B-2848890436E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3374368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EC33E2-9308-421A-B507-D499EC086BB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5860457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9245E1B-E915-442C-8D89-A802F35ADD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0404897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BAC480E-33BC-42CA-99E7-8C3E3531F6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0296881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5E0442D-777B-42C5-A91D-369A3D1077C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1706746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C081A9B-DAE8-4E16-8C9B-5A10DB2D613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9660966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D4A0CF-B174-4CD4-88A7-3D1F669B39B9}" type="datetimeFigureOut">
              <a:rPr lang="en-US" smtClean="0"/>
              <a:pPr/>
              <a:t>2/16/2014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429089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A604D63-3174-42B6-9011-945336DD51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0683162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C5CA495-06EA-476F-9EA9-51F5957818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6350573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4F68FDC-8D2C-4252-B6B2-1F37A4DB0F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3744914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6EC4AEB-38D2-4950-AC9B-B3357E8AC07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1489289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9696DEC-F872-466D-9807-8CED4EADDD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2575622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CC9E8DE-FDFB-41D3-8214-E497AB955B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0517173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41368A-6778-4CD7-873E-CDB16D2DCF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857521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1FFC903-0C19-406B-A4C2-3853D361B6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5932138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2D202E2-8096-49A4-9DBC-FAA6BB51C11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8606065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4640EAF-4A64-4AFC-BF3F-70A8DD5454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3712468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D4A0CF-B174-4CD4-88A7-3D1F669B39B9}" type="datetimeFigureOut">
              <a:rPr lang="en-US" smtClean="0"/>
              <a:pPr/>
              <a:t>2/16/2014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2675980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FD420AB-A289-4C2A-8A58-CEEBED5CCE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8248808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9E4B122-6D4D-4203-8A24-D9F765C286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800789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AC41F3B-C6B7-45D4-B985-0CE9ED0046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219715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B10737-F73F-4316-AF80-1C8B20F72A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0965344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362927-16B0-42F1-AF1C-569B9ECEA02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5835160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D4A0CF-B174-4CD4-88A7-3D1F669B39B9}" type="datetimeFigureOut">
              <a:rPr lang="en-US" smtClean="0"/>
              <a:pPr/>
              <a:t>2/16/2014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94682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D4A0CF-B174-4CD4-88A7-3D1F669B39B9}" type="datetimeFigureOut">
              <a:rPr lang="en-US" smtClean="0"/>
              <a:pPr/>
              <a:t>2/16/2014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239966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A0CF-B174-4CD4-88A7-3D1F669B39B9}" type="datetimeFigureOut">
              <a:rPr lang="en-US" smtClean="0"/>
              <a:pPr/>
              <a:t>2/16/2014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3980917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D4A0CF-B174-4CD4-88A7-3D1F669B39B9}" type="datetimeFigureOut">
              <a:rPr lang="en-US" smtClean="0"/>
              <a:pPr/>
              <a:t>2/16/2014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141110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D4A0CF-B174-4CD4-88A7-3D1F669B39B9}" type="datetimeFigureOut">
              <a:rPr lang="en-US" smtClean="0"/>
              <a:pPr/>
              <a:t>2/16/2014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228988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4A0CF-B174-4CD4-88A7-3D1F669B39B9}" type="datetimeFigureOut">
              <a:rPr lang="en-US" smtClean="0"/>
              <a:pPr/>
              <a:t>2/16/2014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26EC5-9B27-484A-923A-5ECE884F3CE8}" type="slidenum">
              <a:rPr lang="en-US" smtClean="0"/>
              <a:pPr/>
              <a:t>‹#›</a:t>
            </a:fld>
            <a:endParaRPr lang="en-US"/>
          </a:p>
        </p:txBody>
      </p:sp>
    </p:spTree>
    <p:extLst>
      <p:ext uri="{BB962C8B-B14F-4D97-AF65-F5344CB8AC3E}">
        <p14:creationId xmlns:p14="http://schemas.microsoft.com/office/powerpoint/2010/main" xmlns="" val="3583258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fld id="{95BCAD9E-4DE1-4E07-B493-50269277F72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xmlns="" val="937707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02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02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1"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2">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3">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4">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5">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3790F1A0-201F-46EE-9E71-457C3ECFF5F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xmlns="" val="34543421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02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02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1"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2">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3">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4">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5">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DCEAD737-5107-467E-8F41-8BBACA6DA6D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xmlns="" val="9883262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02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02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1"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2">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3">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4">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5">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3.xml"/><Relationship Id="rId4" Type="http://schemas.openxmlformats.org/officeDocument/2006/relationships/image" Target="../media/image11.jpe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3.xml"/><Relationship Id="rId4" Type="http://schemas.openxmlformats.org/officeDocument/2006/relationships/image" Target="../media/image12.jpeg"/></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jpeg"/><Relationship Id="rId1" Type="http://schemas.openxmlformats.org/officeDocument/2006/relationships/slideLayout" Target="../slideLayouts/slideLayout23.xml"/><Relationship Id="rId4" Type="http://schemas.openxmlformats.org/officeDocument/2006/relationships/image" Target="../media/image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23.xml"/><Relationship Id="rId4" Type="http://schemas.openxmlformats.org/officeDocument/2006/relationships/image" Target="../media/image16.jpeg"/></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4.xml"/><Relationship Id="rId1" Type="http://schemas.openxmlformats.org/officeDocument/2006/relationships/vmlDrawing" Target="../drawings/vmlDrawing1.vml"/><Relationship Id="rId4" Type="http://schemas.openxmlformats.org/officeDocument/2006/relationships/package" Target="../embeddings/Microsoft_Office_Word_Document1.docx"/></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ISS -MSSI GM\Desktop\Dalhousie University Security - Gold Trimmed - Halifax, Nova Scotia.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52600" y="381000"/>
            <a:ext cx="5181600" cy="59032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4921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600" smtClean="0">
                <a:solidFill>
                  <a:schemeClr val="accent2"/>
                </a:solidFill>
              </a:rPr>
              <a:t>Regardless of the incident:</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1. Force used must be reasonable</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2. Are your actions what a reasonable, well trained security agent, would do when faced with a similar situation?</a:t>
            </a: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Accountability</a:t>
            </a:r>
          </a:p>
        </p:txBody>
      </p:sp>
    </p:spTree>
    <p:extLst>
      <p:ext uri="{BB962C8B-B14F-4D97-AF65-F5344CB8AC3E}">
        <p14:creationId xmlns:p14="http://schemas.microsoft.com/office/powerpoint/2010/main" xmlns="" val="3177051452"/>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3970338"/>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Baton Contact with bones – joints / breaking</a:t>
            </a:r>
          </a:p>
          <a:p>
            <a:pPr marL="914400" lvl="1" indent="-457200" fontAlgn="base">
              <a:spcBef>
                <a:spcPct val="0"/>
              </a:spcBef>
              <a:spcAft>
                <a:spcPct val="0"/>
              </a:spcAft>
              <a:buFont typeface="Arial" pitchFamily="34" charset="0"/>
              <a:buChar char="•"/>
              <a:defRPr/>
            </a:pPr>
            <a:endParaRPr lang="en-US" sz="2800" dirty="0">
              <a:solidFill>
                <a:srgbClr val="2D2D8A"/>
              </a:solidFill>
            </a:endParaRPr>
          </a:p>
          <a:p>
            <a:pPr marL="457200" indent="-457200" fontAlgn="base">
              <a:spcBef>
                <a:spcPct val="0"/>
              </a:spcBef>
              <a:spcAft>
                <a:spcPct val="0"/>
              </a:spcAft>
              <a:buFont typeface="Arial" pitchFamily="34" charset="0"/>
              <a:buChar char="•"/>
              <a:defRPr/>
            </a:pPr>
            <a:r>
              <a:rPr lang="en-US" sz="2800" dirty="0">
                <a:solidFill>
                  <a:srgbClr val="2D2D8A"/>
                </a:solidFill>
              </a:rPr>
              <a:t>Medical Consideration</a:t>
            </a:r>
          </a:p>
          <a:p>
            <a:pPr marL="914400" lvl="1" indent="-457200" fontAlgn="base">
              <a:spcBef>
                <a:spcPct val="0"/>
              </a:spcBef>
              <a:spcAft>
                <a:spcPct val="0"/>
              </a:spcAft>
              <a:buFont typeface="Arial" pitchFamily="34" charset="0"/>
              <a:buChar char="•"/>
              <a:defRPr/>
            </a:pPr>
            <a:r>
              <a:rPr lang="en-US" sz="2800" dirty="0">
                <a:solidFill>
                  <a:srgbClr val="2D2D8A"/>
                </a:solidFill>
              </a:rPr>
              <a:t>High Potential for injury</a:t>
            </a:r>
          </a:p>
          <a:p>
            <a:pPr marL="914400" lvl="1" indent="-457200" fontAlgn="base">
              <a:spcBef>
                <a:spcPct val="0"/>
              </a:spcBef>
              <a:spcAft>
                <a:spcPct val="0"/>
              </a:spcAft>
              <a:buFont typeface="Arial" pitchFamily="34" charset="0"/>
              <a:buChar char="•"/>
              <a:defRPr/>
            </a:pPr>
            <a:r>
              <a:rPr lang="en-US" sz="2800" dirty="0">
                <a:solidFill>
                  <a:srgbClr val="2D2D8A"/>
                </a:solidFill>
              </a:rPr>
              <a:t>Breaking bones</a:t>
            </a:r>
          </a:p>
          <a:p>
            <a:pPr marL="914400" lvl="1" indent="-457200" fontAlgn="base">
              <a:spcBef>
                <a:spcPct val="0"/>
              </a:spcBef>
              <a:spcAft>
                <a:spcPct val="0"/>
              </a:spcAft>
              <a:buFont typeface="Arial" pitchFamily="34" charset="0"/>
              <a:buChar char="•"/>
              <a:defRPr/>
            </a:pPr>
            <a:r>
              <a:rPr lang="en-US" sz="2800" dirty="0">
                <a:solidFill>
                  <a:srgbClr val="2D2D8A"/>
                </a:solidFill>
              </a:rPr>
              <a:t>Soft tissue damage</a:t>
            </a:r>
          </a:p>
          <a:p>
            <a:pPr marL="914400" lvl="1" indent="-457200" fontAlgn="base">
              <a:spcBef>
                <a:spcPct val="0"/>
              </a:spcBef>
              <a:spcAft>
                <a:spcPct val="0"/>
              </a:spcAft>
              <a:buFont typeface="Arial" pitchFamily="34" charset="0"/>
              <a:buChar char="•"/>
              <a:defRPr/>
            </a:pPr>
            <a:r>
              <a:rPr lang="en-US" sz="2800" dirty="0">
                <a:solidFill>
                  <a:srgbClr val="2D2D8A"/>
                </a:solidFill>
              </a:rPr>
              <a:t>Connective tissue damage</a:t>
            </a:r>
          </a:p>
          <a:p>
            <a:pPr lvl="1" fontAlgn="base">
              <a:spcBef>
                <a:spcPct val="0"/>
              </a:spcBef>
              <a:spcAft>
                <a:spcPct val="0"/>
              </a:spcAft>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635766794"/>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6986588"/>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Deadly force targets (areas to avoid unless you are justified in using Lethal Force</a:t>
            </a:r>
          </a:p>
          <a:p>
            <a:pPr marL="1371600" lvl="2" indent="-457200" fontAlgn="base">
              <a:spcBef>
                <a:spcPct val="0"/>
              </a:spcBef>
              <a:spcAft>
                <a:spcPct val="0"/>
              </a:spcAft>
              <a:buFont typeface="Arial" pitchFamily="34" charset="0"/>
              <a:buChar char="•"/>
              <a:defRPr/>
            </a:pPr>
            <a:r>
              <a:rPr lang="en-US" sz="2800" b="1" dirty="0">
                <a:solidFill>
                  <a:srgbClr val="FF0000"/>
                </a:solidFill>
              </a:rPr>
              <a:t>S</a:t>
            </a:r>
            <a:r>
              <a:rPr lang="en-US" sz="2800" dirty="0">
                <a:solidFill>
                  <a:srgbClr val="2D2D8A"/>
                </a:solidFill>
              </a:rPr>
              <a:t>pine</a:t>
            </a:r>
          </a:p>
          <a:p>
            <a:pPr marL="1371600" lvl="2" indent="-457200" fontAlgn="base">
              <a:spcBef>
                <a:spcPct val="0"/>
              </a:spcBef>
              <a:spcAft>
                <a:spcPct val="0"/>
              </a:spcAft>
              <a:buFont typeface="Arial" pitchFamily="34" charset="0"/>
              <a:buChar char="•"/>
              <a:defRPr/>
            </a:pPr>
            <a:r>
              <a:rPr lang="en-US" sz="2800" b="1" dirty="0">
                <a:solidFill>
                  <a:srgbClr val="FF0000"/>
                </a:solidFill>
              </a:rPr>
              <a:t>N</a:t>
            </a:r>
            <a:r>
              <a:rPr lang="en-US" sz="2800" dirty="0">
                <a:solidFill>
                  <a:srgbClr val="2D2D8A"/>
                </a:solidFill>
              </a:rPr>
              <a:t>eck</a:t>
            </a:r>
          </a:p>
          <a:p>
            <a:pPr marL="1371600" lvl="2" indent="-457200" fontAlgn="base">
              <a:spcBef>
                <a:spcPct val="0"/>
              </a:spcBef>
              <a:spcAft>
                <a:spcPct val="0"/>
              </a:spcAft>
              <a:buFont typeface="Arial" pitchFamily="34" charset="0"/>
              <a:buChar char="•"/>
              <a:defRPr/>
            </a:pPr>
            <a:r>
              <a:rPr lang="en-US" sz="2800" b="1" dirty="0">
                <a:solidFill>
                  <a:srgbClr val="FF0000"/>
                </a:solidFill>
              </a:rPr>
              <a:t>A</a:t>
            </a:r>
            <a:r>
              <a:rPr lang="en-US" sz="2800" dirty="0">
                <a:solidFill>
                  <a:srgbClr val="2D2D8A"/>
                </a:solidFill>
              </a:rPr>
              <a:t>bdomen</a:t>
            </a:r>
          </a:p>
          <a:p>
            <a:pPr marL="1371600" lvl="2" indent="-457200" fontAlgn="base">
              <a:spcBef>
                <a:spcPct val="0"/>
              </a:spcBef>
              <a:spcAft>
                <a:spcPct val="0"/>
              </a:spcAft>
              <a:buFont typeface="Arial" pitchFamily="34" charset="0"/>
              <a:buChar char="•"/>
              <a:defRPr/>
            </a:pPr>
            <a:r>
              <a:rPr lang="en-US" sz="2800" b="1" dirty="0">
                <a:solidFill>
                  <a:srgbClr val="FF0000"/>
                </a:solidFill>
              </a:rPr>
              <a:t>C</a:t>
            </a:r>
            <a:r>
              <a:rPr lang="en-US" sz="2800" dirty="0">
                <a:solidFill>
                  <a:srgbClr val="2D2D8A"/>
                </a:solidFill>
              </a:rPr>
              <a:t>lavicle</a:t>
            </a:r>
          </a:p>
          <a:p>
            <a:pPr marL="1371600" lvl="2" indent="-457200" fontAlgn="base">
              <a:spcBef>
                <a:spcPct val="0"/>
              </a:spcBef>
              <a:spcAft>
                <a:spcPct val="0"/>
              </a:spcAft>
              <a:buFont typeface="Arial" pitchFamily="34" charset="0"/>
              <a:buChar char="•"/>
              <a:defRPr/>
            </a:pPr>
            <a:r>
              <a:rPr lang="en-US" sz="2800" b="1" dirty="0">
                <a:solidFill>
                  <a:srgbClr val="FF0000"/>
                </a:solidFill>
              </a:rPr>
              <a:t>K</a:t>
            </a:r>
            <a:r>
              <a:rPr lang="en-US" sz="2800" dirty="0">
                <a:solidFill>
                  <a:srgbClr val="2D2D8A"/>
                </a:solidFill>
              </a:rPr>
              <a:t>idneys</a:t>
            </a:r>
            <a:r>
              <a:rPr lang="en-US" sz="1000" dirty="0">
                <a:solidFill>
                  <a:srgbClr val="2D2D8A"/>
                </a:solidFill>
              </a:rPr>
              <a:t/>
            </a:r>
            <a:br>
              <a:rPr lang="en-US" sz="1000" dirty="0">
                <a:solidFill>
                  <a:srgbClr val="2D2D8A"/>
                </a:solidFill>
              </a:rPr>
            </a:br>
            <a:r>
              <a:rPr lang="en-US" sz="2800" dirty="0">
                <a:solidFill>
                  <a:srgbClr val="2D2D8A"/>
                </a:solidFill>
              </a:rPr>
              <a:t>     </a:t>
            </a:r>
            <a:r>
              <a:rPr lang="en-US" sz="2800" b="1" dirty="0">
                <a:solidFill>
                  <a:srgbClr val="FF0000"/>
                </a:solidFill>
              </a:rPr>
              <a:t>On</a:t>
            </a:r>
          </a:p>
          <a:p>
            <a:pPr marL="1371600" lvl="2" indent="-457200" fontAlgn="base">
              <a:spcBef>
                <a:spcPct val="0"/>
              </a:spcBef>
              <a:spcAft>
                <a:spcPct val="0"/>
              </a:spcAft>
              <a:buFont typeface="Arial" pitchFamily="34" charset="0"/>
              <a:buChar char="•"/>
              <a:defRPr/>
            </a:pPr>
            <a:r>
              <a:rPr lang="en-US" sz="2800" b="1" dirty="0">
                <a:solidFill>
                  <a:srgbClr val="FF0000"/>
                </a:solidFill>
              </a:rPr>
              <a:t>T</a:t>
            </a:r>
            <a:r>
              <a:rPr lang="en-US" sz="2800" dirty="0">
                <a:solidFill>
                  <a:srgbClr val="2D2D8A"/>
                </a:solidFill>
              </a:rPr>
              <a:t>hroat</a:t>
            </a:r>
          </a:p>
          <a:p>
            <a:pPr marL="1371600" lvl="2" indent="-457200" fontAlgn="base">
              <a:spcBef>
                <a:spcPct val="0"/>
              </a:spcBef>
              <a:spcAft>
                <a:spcPct val="0"/>
              </a:spcAft>
              <a:buFont typeface="Arial" pitchFamily="34" charset="0"/>
              <a:buChar char="•"/>
              <a:defRPr/>
            </a:pPr>
            <a:r>
              <a:rPr lang="en-US" sz="2800" b="1" dirty="0">
                <a:solidFill>
                  <a:srgbClr val="FF0000"/>
                </a:solidFill>
              </a:rPr>
              <a:t>H</a:t>
            </a:r>
            <a:r>
              <a:rPr lang="en-US" sz="2800" dirty="0">
                <a:solidFill>
                  <a:srgbClr val="2D2D8A"/>
                </a:solidFill>
              </a:rPr>
              <a:t>ead</a:t>
            </a:r>
          </a:p>
          <a:p>
            <a:pPr lvl="2" fontAlgn="base">
              <a:spcBef>
                <a:spcPct val="0"/>
              </a:spcBef>
              <a:spcAft>
                <a:spcPct val="0"/>
              </a:spcAft>
              <a:defRPr/>
            </a:pPr>
            <a:r>
              <a:rPr lang="en-US" sz="2800" dirty="0">
                <a:solidFill>
                  <a:srgbClr val="2D2D8A"/>
                </a:solidFill>
              </a:rPr>
              <a:t>     </a:t>
            </a:r>
            <a:r>
              <a:rPr lang="en-US" sz="2800" b="1" dirty="0">
                <a:solidFill>
                  <a:srgbClr val="FF0000"/>
                </a:solidFill>
              </a:rPr>
              <a:t>A</a:t>
            </a:r>
            <a:r>
              <a:rPr lang="en-US" sz="2800" dirty="0">
                <a:solidFill>
                  <a:srgbClr val="2D2D8A"/>
                </a:solidFill>
              </a:rPr>
              <a:t>nd</a:t>
            </a:r>
          </a:p>
          <a:p>
            <a:pPr marL="1371600" lvl="2" indent="-457200" fontAlgn="base">
              <a:spcBef>
                <a:spcPct val="0"/>
              </a:spcBef>
              <a:spcAft>
                <a:spcPct val="0"/>
              </a:spcAft>
              <a:buFont typeface="Arial" pitchFamily="34" charset="0"/>
              <a:buChar char="•"/>
              <a:defRPr/>
            </a:pPr>
            <a:r>
              <a:rPr lang="en-US" sz="2800" b="1" dirty="0">
                <a:solidFill>
                  <a:srgbClr val="FF0000"/>
                </a:solidFill>
              </a:rPr>
              <a:t>T</a:t>
            </a:r>
            <a:r>
              <a:rPr lang="en-US" sz="2800" dirty="0">
                <a:solidFill>
                  <a:srgbClr val="2D2D8A"/>
                </a:solidFill>
              </a:rPr>
              <a:t>esticles</a:t>
            </a:r>
          </a:p>
          <a:p>
            <a:pPr marL="1371600" lvl="2" indent="-457200" fontAlgn="base">
              <a:spcBef>
                <a:spcPct val="0"/>
              </a:spcBef>
              <a:spcAft>
                <a:spcPct val="0"/>
              </a:spcAft>
              <a:buFont typeface="Arial" pitchFamily="34" charset="0"/>
              <a:buChar char="•"/>
              <a:defRPr/>
            </a:pPr>
            <a:endParaRPr lang="en-US" sz="2800" dirty="0">
              <a:solidFill>
                <a:srgbClr val="2D2D8A"/>
              </a:solidFill>
            </a:endParaRPr>
          </a:p>
          <a:p>
            <a:pPr fontAlgn="base">
              <a:spcBef>
                <a:spcPct val="0"/>
              </a:spcBef>
              <a:spcAft>
                <a:spcPct val="0"/>
              </a:spcAft>
              <a:defRPr/>
            </a:pPr>
            <a:endParaRPr lang="en-US" sz="2800" dirty="0">
              <a:solidFill>
                <a:srgbClr val="2D2D8A"/>
              </a:solidFill>
            </a:endParaRPr>
          </a:p>
          <a:p>
            <a:pPr lvl="1" fontAlgn="base">
              <a:spcBef>
                <a:spcPct val="0"/>
              </a:spcBef>
              <a:spcAft>
                <a:spcPct val="0"/>
              </a:spcAft>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660765300"/>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pic>
        <p:nvPicPr>
          <p:cNvPr id="23556" name="Picture 2" descr="C:\Users\ISS - IAT GM\Desktop\Targets - Baton.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088" y="981075"/>
            <a:ext cx="8066087" cy="587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57289452"/>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3970338"/>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Deadly force targets (areas to avoid unless you are justified in using Lethal Force</a:t>
            </a:r>
          </a:p>
          <a:p>
            <a:pPr marL="1371600" lvl="2" indent="-457200" fontAlgn="base">
              <a:spcBef>
                <a:spcPct val="0"/>
              </a:spcBef>
              <a:spcAft>
                <a:spcPct val="0"/>
              </a:spcAft>
              <a:buFont typeface="Arial" pitchFamily="34" charset="0"/>
              <a:buChar char="•"/>
              <a:defRPr/>
            </a:pPr>
            <a:endParaRPr lang="en-US" sz="2800" b="1" dirty="0">
              <a:solidFill>
                <a:srgbClr val="FF0000"/>
              </a:solidFill>
            </a:endParaRPr>
          </a:p>
          <a:p>
            <a:pPr marL="914400" lvl="1" indent="-457200" fontAlgn="base">
              <a:spcBef>
                <a:spcPct val="0"/>
              </a:spcBef>
              <a:spcAft>
                <a:spcPct val="0"/>
              </a:spcAft>
              <a:buFont typeface="Arial" pitchFamily="34" charset="0"/>
              <a:buChar char="•"/>
              <a:defRPr/>
            </a:pPr>
            <a:r>
              <a:rPr lang="en-US" sz="2800" dirty="0">
                <a:solidFill>
                  <a:srgbClr val="2D2D8A"/>
                </a:solidFill>
              </a:rPr>
              <a:t>Medical Considerations:</a:t>
            </a:r>
          </a:p>
          <a:p>
            <a:pPr marL="1371600" lvl="2" indent="-457200" fontAlgn="base">
              <a:spcBef>
                <a:spcPct val="0"/>
              </a:spcBef>
              <a:spcAft>
                <a:spcPct val="0"/>
              </a:spcAft>
              <a:buFont typeface="Arial" pitchFamily="34" charset="0"/>
              <a:buChar char="•"/>
              <a:defRPr/>
            </a:pPr>
            <a:r>
              <a:rPr lang="en-US" sz="2800" dirty="0">
                <a:solidFill>
                  <a:srgbClr val="2D2D8A"/>
                </a:solidFill>
              </a:rPr>
              <a:t>High probability of causing death or serious bodily harm</a:t>
            </a:r>
          </a:p>
          <a:p>
            <a:pPr fontAlgn="base">
              <a:spcBef>
                <a:spcPct val="0"/>
              </a:spcBef>
              <a:spcAft>
                <a:spcPct val="0"/>
              </a:spcAft>
              <a:defRPr/>
            </a:pPr>
            <a:endParaRPr lang="en-US" sz="2800" dirty="0">
              <a:solidFill>
                <a:srgbClr val="2D2D8A"/>
              </a:solidFill>
            </a:endParaRPr>
          </a:p>
          <a:p>
            <a:pPr lvl="1" fontAlgn="base">
              <a:spcBef>
                <a:spcPct val="0"/>
              </a:spcBef>
              <a:spcAft>
                <a:spcPct val="0"/>
              </a:spcAft>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1394244331"/>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Stances</a:t>
            </a:r>
          </a:p>
        </p:txBody>
      </p:sp>
      <p:pic>
        <p:nvPicPr>
          <p:cNvPr id="25604" name="Picture 6" descr="Impact Weapons 00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50" y="1125538"/>
            <a:ext cx="3436938" cy="511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Rectangle 4"/>
          <p:cNvSpPr>
            <a:spLocks noGrp="1" noChangeArrowheads="1"/>
          </p:cNvSpPr>
          <p:nvPr>
            <p:ph type="subTitle" idx="1"/>
          </p:nvPr>
        </p:nvSpPr>
        <p:spPr>
          <a:xfrm>
            <a:off x="4500563" y="1125538"/>
            <a:ext cx="4464050" cy="3454400"/>
          </a:xfrm>
        </p:spPr>
        <p:txBody>
          <a:bodyPr/>
          <a:lstStyle/>
          <a:p>
            <a:pPr algn="l">
              <a:buFontTx/>
              <a:buChar char="•"/>
            </a:pPr>
            <a:r>
              <a:rPr lang="en-US" sz="2800" smtClean="0">
                <a:solidFill>
                  <a:schemeClr val="accent2"/>
                </a:solidFill>
              </a:rPr>
              <a:t>High Profile Stance</a:t>
            </a:r>
          </a:p>
          <a:p>
            <a:pPr algn="l"/>
            <a:endParaRPr lang="en-US" sz="2800" smtClean="0">
              <a:solidFill>
                <a:schemeClr val="accent2"/>
              </a:solidFill>
            </a:endParaRPr>
          </a:p>
        </p:txBody>
      </p:sp>
    </p:spTree>
    <p:extLst>
      <p:ext uri="{BB962C8B-B14F-4D97-AF65-F5344CB8AC3E}">
        <p14:creationId xmlns:p14="http://schemas.microsoft.com/office/powerpoint/2010/main" xmlns="" val="2014114879"/>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Stances</a:t>
            </a:r>
          </a:p>
        </p:txBody>
      </p:sp>
      <p:sp>
        <p:nvSpPr>
          <p:cNvPr id="26628" name="Rectangle 4"/>
          <p:cNvSpPr>
            <a:spLocks noGrp="1" noChangeArrowheads="1"/>
          </p:cNvSpPr>
          <p:nvPr>
            <p:ph type="subTitle" idx="1"/>
          </p:nvPr>
        </p:nvSpPr>
        <p:spPr>
          <a:xfrm>
            <a:off x="4500563" y="1125538"/>
            <a:ext cx="4464050" cy="3454400"/>
          </a:xfrm>
        </p:spPr>
        <p:txBody>
          <a:bodyPr/>
          <a:lstStyle/>
          <a:p>
            <a:pPr algn="l">
              <a:buFontTx/>
              <a:buChar char="•"/>
            </a:pPr>
            <a:r>
              <a:rPr lang="en-US" sz="2800" smtClean="0">
                <a:solidFill>
                  <a:schemeClr val="accent2"/>
                </a:solidFill>
              </a:rPr>
              <a:t>Low Profile Stance</a:t>
            </a:r>
          </a:p>
          <a:p>
            <a:pPr algn="l"/>
            <a:endParaRPr lang="en-US" sz="2800" smtClean="0">
              <a:solidFill>
                <a:schemeClr val="accent2"/>
              </a:solidFill>
            </a:endParaRPr>
          </a:p>
        </p:txBody>
      </p:sp>
      <p:pic>
        <p:nvPicPr>
          <p:cNvPr id="26629" name="Picture 2" descr="A:\Andrew Lantz\Crests + Misc Clipart\Impact Weapons 00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7450" y="1196975"/>
            <a:ext cx="3240088" cy="495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77477214"/>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Stances</a:t>
            </a:r>
          </a:p>
        </p:txBody>
      </p:sp>
      <p:sp>
        <p:nvSpPr>
          <p:cNvPr id="27652" name="Rectangle 4"/>
          <p:cNvSpPr>
            <a:spLocks noGrp="1" noChangeArrowheads="1"/>
          </p:cNvSpPr>
          <p:nvPr>
            <p:ph type="subTitle" idx="1"/>
          </p:nvPr>
        </p:nvSpPr>
        <p:spPr>
          <a:xfrm>
            <a:off x="4500563" y="1125538"/>
            <a:ext cx="4464050" cy="3454400"/>
          </a:xfrm>
        </p:spPr>
        <p:txBody>
          <a:bodyPr/>
          <a:lstStyle/>
          <a:p>
            <a:pPr algn="l">
              <a:buFontTx/>
              <a:buChar char="•"/>
            </a:pPr>
            <a:r>
              <a:rPr lang="en-US" sz="2800" smtClean="0">
                <a:solidFill>
                  <a:schemeClr val="accent2"/>
                </a:solidFill>
              </a:rPr>
              <a:t>PPCT Ready Stance</a:t>
            </a:r>
          </a:p>
          <a:p>
            <a:pPr algn="l"/>
            <a:endParaRPr lang="en-US" sz="2800" smtClean="0">
              <a:solidFill>
                <a:schemeClr val="accent2"/>
              </a:solidFill>
            </a:endParaRPr>
          </a:p>
        </p:txBody>
      </p:sp>
      <p:pic>
        <p:nvPicPr>
          <p:cNvPr id="27653" name="Picture 6" descr="Impact Weapons 00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39800" y="1125538"/>
            <a:ext cx="3589338"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713036"/>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Stances</a:t>
            </a:r>
          </a:p>
        </p:txBody>
      </p:sp>
      <p:sp>
        <p:nvSpPr>
          <p:cNvPr id="28676" name="Rectangle 4"/>
          <p:cNvSpPr>
            <a:spLocks noGrp="1" noChangeArrowheads="1"/>
          </p:cNvSpPr>
          <p:nvPr>
            <p:ph type="subTitle" idx="1"/>
          </p:nvPr>
        </p:nvSpPr>
        <p:spPr>
          <a:xfrm>
            <a:off x="4500563" y="1125538"/>
            <a:ext cx="4464050" cy="3454400"/>
          </a:xfrm>
        </p:spPr>
        <p:txBody>
          <a:bodyPr/>
          <a:lstStyle/>
          <a:p>
            <a:pPr algn="l">
              <a:buFontTx/>
              <a:buChar char="•"/>
            </a:pPr>
            <a:r>
              <a:rPr lang="en-US" sz="2800" smtClean="0">
                <a:solidFill>
                  <a:schemeClr val="accent2"/>
                </a:solidFill>
              </a:rPr>
              <a:t>Spring Loaded Stance</a:t>
            </a:r>
          </a:p>
          <a:p>
            <a:pPr algn="l"/>
            <a:endParaRPr lang="en-US" sz="2800" smtClean="0">
              <a:solidFill>
                <a:schemeClr val="accent2"/>
              </a:solidFill>
            </a:endParaRPr>
          </a:p>
        </p:txBody>
      </p:sp>
      <p:pic>
        <p:nvPicPr>
          <p:cNvPr id="28677" name="Picture 6" descr="Impact Weapons 00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088" y="981075"/>
            <a:ext cx="3665537"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09518263"/>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Strikes</a:t>
            </a:r>
          </a:p>
        </p:txBody>
      </p:sp>
      <p:pic>
        <p:nvPicPr>
          <p:cNvPr id="29700" name="Picture 6" descr="Impact Weapons 00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1550" y="981075"/>
            <a:ext cx="3581400" cy="357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1" name="Rectangle 4"/>
          <p:cNvSpPr>
            <a:spLocks noGrp="1" noChangeArrowheads="1"/>
          </p:cNvSpPr>
          <p:nvPr>
            <p:ph type="subTitle" idx="1"/>
          </p:nvPr>
        </p:nvSpPr>
        <p:spPr>
          <a:xfrm>
            <a:off x="4651375" y="981075"/>
            <a:ext cx="4464050" cy="3455988"/>
          </a:xfrm>
        </p:spPr>
        <p:txBody>
          <a:bodyPr/>
          <a:lstStyle/>
          <a:p>
            <a:pPr algn="l">
              <a:buFontTx/>
              <a:buChar char="•"/>
            </a:pPr>
            <a:r>
              <a:rPr lang="en-US" sz="2800" smtClean="0">
                <a:solidFill>
                  <a:schemeClr val="accent2"/>
                </a:solidFill>
              </a:rPr>
              <a:t>Forward Fluid Shockwave Strike (remain on target for ¾ second)</a:t>
            </a:r>
          </a:p>
          <a:p>
            <a:pPr algn="l"/>
            <a:endParaRPr lang="en-US" sz="2800" smtClean="0">
              <a:solidFill>
                <a:schemeClr val="accent2"/>
              </a:solidFill>
            </a:endParaRPr>
          </a:p>
        </p:txBody>
      </p:sp>
    </p:spTree>
    <p:extLst>
      <p:ext uri="{BB962C8B-B14F-4D97-AF65-F5344CB8AC3E}">
        <p14:creationId xmlns:p14="http://schemas.microsoft.com/office/powerpoint/2010/main" xmlns="" val="2951286485"/>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Strikes</a:t>
            </a:r>
          </a:p>
        </p:txBody>
      </p:sp>
      <p:sp>
        <p:nvSpPr>
          <p:cNvPr id="30724" name="Rectangle 4"/>
          <p:cNvSpPr>
            <a:spLocks noGrp="1" noChangeArrowheads="1"/>
          </p:cNvSpPr>
          <p:nvPr>
            <p:ph type="subTitle" idx="1"/>
          </p:nvPr>
        </p:nvSpPr>
        <p:spPr>
          <a:xfrm>
            <a:off x="4651375" y="981075"/>
            <a:ext cx="4464050" cy="3455988"/>
          </a:xfrm>
        </p:spPr>
        <p:txBody>
          <a:bodyPr/>
          <a:lstStyle/>
          <a:p>
            <a:pPr algn="l" eaLnBrk="1" hangingPunct="1">
              <a:buFontTx/>
              <a:buChar char="•"/>
            </a:pPr>
            <a:r>
              <a:rPr lang="en-US" sz="2800" smtClean="0">
                <a:solidFill>
                  <a:srgbClr val="333399"/>
                </a:solidFill>
              </a:rPr>
              <a:t>Backhand Cutting Strike</a:t>
            </a:r>
          </a:p>
          <a:p>
            <a:pPr algn="l"/>
            <a:endParaRPr lang="en-US" sz="2800" smtClean="0">
              <a:solidFill>
                <a:schemeClr val="accent2"/>
              </a:solidFill>
            </a:endParaRPr>
          </a:p>
        </p:txBody>
      </p:sp>
      <p:pic>
        <p:nvPicPr>
          <p:cNvPr id="30725" name="Picture 6" descr="Impact Weapons 01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42988" y="1196975"/>
            <a:ext cx="3584575" cy="338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8706033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Framework</a:t>
            </a:r>
          </a:p>
        </p:txBody>
      </p:sp>
      <p:pic>
        <p:nvPicPr>
          <p:cNvPr id="11268" name="Picture 2" descr="C:\Users\ISS - IAT GM\Desktop\Use of Force Model - APA.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1050" y="1052513"/>
            <a:ext cx="5711825"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8711730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Strikes</a:t>
            </a:r>
          </a:p>
        </p:txBody>
      </p:sp>
      <p:sp>
        <p:nvSpPr>
          <p:cNvPr id="31748" name="Rectangle 4"/>
          <p:cNvSpPr>
            <a:spLocks noGrp="1" noChangeArrowheads="1"/>
          </p:cNvSpPr>
          <p:nvPr>
            <p:ph type="subTitle" idx="1"/>
          </p:nvPr>
        </p:nvSpPr>
        <p:spPr>
          <a:xfrm>
            <a:off x="4651375" y="981075"/>
            <a:ext cx="4464050" cy="3455988"/>
          </a:xfrm>
        </p:spPr>
        <p:txBody>
          <a:bodyPr/>
          <a:lstStyle/>
          <a:p>
            <a:pPr algn="l" eaLnBrk="1" hangingPunct="1">
              <a:buFontTx/>
              <a:buChar char="•"/>
            </a:pPr>
            <a:r>
              <a:rPr lang="en-US" sz="2800" smtClean="0">
                <a:solidFill>
                  <a:srgbClr val="333399"/>
                </a:solidFill>
              </a:rPr>
              <a:t>Spring Loaded Strike</a:t>
            </a:r>
          </a:p>
          <a:p>
            <a:pPr algn="l"/>
            <a:endParaRPr lang="en-US" sz="2800" smtClean="0">
              <a:solidFill>
                <a:schemeClr val="accent2"/>
              </a:solidFill>
            </a:endParaRPr>
          </a:p>
        </p:txBody>
      </p:sp>
      <p:pic>
        <p:nvPicPr>
          <p:cNvPr id="31749" name="Picture 7" descr="Impact Weapons 01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088" y="1052513"/>
            <a:ext cx="3594100" cy="252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85676378"/>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Striking Points</a:t>
            </a:r>
          </a:p>
        </p:txBody>
      </p:sp>
      <p:sp>
        <p:nvSpPr>
          <p:cNvPr id="32772" name="Rectangle 4"/>
          <p:cNvSpPr>
            <a:spLocks noGrp="1" noChangeArrowheads="1"/>
          </p:cNvSpPr>
          <p:nvPr>
            <p:ph type="subTitle" idx="1"/>
          </p:nvPr>
        </p:nvSpPr>
        <p:spPr>
          <a:xfrm>
            <a:off x="827088" y="908050"/>
            <a:ext cx="8208962" cy="5689600"/>
          </a:xfrm>
        </p:spPr>
        <p:txBody>
          <a:bodyPr/>
          <a:lstStyle/>
          <a:p>
            <a:pPr algn="l" eaLnBrk="1" hangingPunct="1">
              <a:buFontTx/>
              <a:buChar char="•"/>
            </a:pPr>
            <a:r>
              <a:rPr lang="en-US" smtClean="0">
                <a:solidFill>
                  <a:srgbClr val="333399"/>
                </a:solidFill>
              </a:rPr>
              <a:t>We have 5 primary striking points:</a:t>
            </a:r>
            <a:br>
              <a:rPr lang="en-US" smtClean="0">
                <a:solidFill>
                  <a:srgbClr val="333399"/>
                </a:solidFill>
              </a:rPr>
            </a:br>
            <a:endParaRPr lang="en-US" smtClean="0">
              <a:solidFill>
                <a:srgbClr val="333399"/>
              </a:solidFill>
            </a:endParaRPr>
          </a:p>
          <a:p>
            <a:pPr marL="971550" lvl="1" indent="-514350" algn="l" eaLnBrk="1" hangingPunct="1">
              <a:buFontTx/>
              <a:buAutoNum type="arabicPeriod"/>
            </a:pPr>
            <a:r>
              <a:rPr lang="en-US" sz="2400" smtClean="0">
                <a:solidFill>
                  <a:srgbClr val="333399"/>
                </a:solidFill>
              </a:rPr>
              <a:t>Middle of outer thigh</a:t>
            </a:r>
          </a:p>
          <a:p>
            <a:pPr marL="971550" lvl="1" indent="-514350" algn="l" eaLnBrk="1" hangingPunct="1">
              <a:buFontTx/>
              <a:buAutoNum type="arabicPeriod"/>
            </a:pPr>
            <a:endParaRPr lang="en-US" sz="2400" smtClean="0">
              <a:solidFill>
                <a:srgbClr val="333399"/>
              </a:solidFill>
            </a:endParaRPr>
          </a:p>
          <a:p>
            <a:pPr marL="971550" lvl="1" indent="-514350" algn="l" eaLnBrk="1" hangingPunct="1">
              <a:buFontTx/>
              <a:buAutoNum type="arabicPeriod"/>
            </a:pPr>
            <a:r>
              <a:rPr lang="en-US" sz="2400" smtClean="0">
                <a:solidFill>
                  <a:srgbClr val="333399"/>
                </a:solidFill>
              </a:rPr>
              <a:t>Middle of inner thigh</a:t>
            </a:r>
          </a:p>
          <a:p>
            <a:pPr marL="971550" lvl="1" indent="-514350" algn="l" eaLnBrk="1" hangingPunct="1">
              <a:buFontTx/>
              <a:buAutoNum type="arabicPeriod"/>
            </a:pPr>
            <a:endParaRPr lang="en-US" sz="2400" smtClean="0">
              <a:solidFill>
                <a:srgbClr val="333399"/>
              </a:solidFill>
            </a:endParaRPr>
          </a:p>
          <a:p>
            <a:pPr marL="971550" lvl="1" indent="-514350" algn="l" eaLnBrk="1" hangingPunct="1">
              <a:buFontTx/>
              <a:buAutoNum type="arabicPeriod"/>
            </a:pPr>
            <a:r>
              <a:rPr lang="en-US" sz="2400" smtClean="0">
                <a:solidFill>
                  <a:srgbClr val="333399"/>
                </a:solidFill>
              </a:rPr>
              <a:t>Middle of calf muscle</a:t>
            </a:r>
          </a:p>
          <a:p>
            <a:pPr marL="971550" lvl="1" indent="-514350" algn="l" eaLnBrk="1" hangingPunct="1">
              <a:buFontTx/>
              <a:buAutoNum type="arabicPeriod"/>
            </a:pPr>
            <a:endParaRPr lang="en-US" sz="2400" smtClean="0">
              <a:solidFill>
                <a:srgbClr val="333399"/>
              </a:solidFill>
            </a:endParaRPr>
          </a:p>
          <a:p>
            <a:pPr marL="971550" lvl="1" indent="-514350" algn="l" eaLnBrk="1" hangingPunct="1">
              <a:buFontTx/>
              <a:buAutoNum type="arabicPeriod"/>
            </a:pPr>
            <a:r>
              <a:rPr lang="en-US" sz="2400" smtClean="0">
                <a:solidFill>
                  <a:srgbClr val="333399"/>
                </a:solidFill>
              </a:rPr>
              <a:t>Middle of inner forearm</a:t>
            </a:r>
          </a:p>
          <a:p>
            <a:pPr marL="971550" lvl="1" indent="-514350" algn="l" eaLnBrk="1" hangingPunct="1">
              <a:buFontTx/>
              <a:buAutoNum type="arabicPeriod"/>
            </a:pPr>
            <a:endParaRPr lang="en-US" sz="2400" smtClean="0">
              <a:solidFill>
                <a:srgbClr val="333399"/>
              </a:solidFill>
            </a:endParaRPr>
          </a:p>
          <a:p>
            <a:pPr marL="971550" lvl="1" indent="-514350" algn="l" eaLnBrk="1" hangingPunct="1">
              <a:buFontTx/>
              <a:buAutoNum type="arabicPeriod"/>
            </a:pPr>
            <a:r>
              <a:rPr lang="en-US" sz="2400" smtClean="0">
                <a:solidFill>
                  <a:srgbClr val="333399"/>
                </a:solidFill>
              </a:rPr>
              <a:t>Upper outer forearm</a:t>
            </a:r>
          </a:p>
          <a:p>
            <a:pPr algn="l"/>
            <a:endParaRPr lang="en-US" sz="2800" smtClean="0">
              <a:solidFill>
                <a:schemeClr val="accent2"/>
              </a:solidFill>
            </a:endParaRPr>
          </a:p>
        </p:txBody>
      </p:sp>
    </p:spTree>
    <p:extLst>
      <p:ext uri="{BB962C8B-B14F-4D97-AF65-F5344CB8AC3E}">
        <p14:creationId xmlns:p14="http://schemas.microsoft.com/office/powerpoint/2010/main" xmlns="" val="2313779499"/>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Striking Points</a:t>
            </a:r>
          </a:p>
        </p:txBody>
      </p:sp>
      <p:pic>
        <p:nvPicPr>
          <p:cNvPr id="33796" name="Picture 5" descr="ETC"/>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68538" y="981075"/>
            <a:ext cx="5256212" cy="548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83217931"/>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Baton : Summary</a:t>
            </a:r>
          </a:p>
        </p:txBody>
      </p:sp>
      <p:sp>
        <p:nvSpPr>
          <p:cNvPr id="5" name="Rectangle 4"/>
          <p:cNvSpPr/>
          <p:nvPr/>
        </p:nvSpPr>
        <p:spPr>
          <a:xfrm>
            <a:off x="1214438" y="1071563"/>
            <a:ext cx="7572375" cy="4216400"/>
          </a:xfrm>
          <a:prstGeom prst="rect">
            <a:avLst/>
          </a:prstGeom>
        </p:spPr>
        <p:txBody>
          <a:bodyPr>
            <a:spAutoFit/>
          </a:bodyPr>
          <a:lstStyle/>
          <a:p>
            <a:pPr marL="342900" indent="-342900" fontAlgn="base">
              <a:spcBef>
                <a:spcPct val="0"/>
              </a:spcBef>
              <a:spcAft>
                <a:spcPct val="0"/>
              </a:spcAft>
              <a:buFontTx/>
              <a:buChar char="•"/>
              <a:defRPr/>
            </a:pPr>
            <a:r>
              <a:rPr lang="en-US" sz="2400" dirty="0">
                <a:solidFill>
                  <a:srgbClr val="333399"/>
                </a:solidFill>
              </a:rPr>
              <a:t>We have learned:</a:t>
            </a:r>
          </a:p>
          <a:p>
            <a:pPr marL="342900" indent="-342900" fontAlgn="base">
              <a:spcBef>
                <a:spcPct val="0"/>
              </a:spcBef>
              <a:spcAft>
                <a:spcPct val="0"/>
              </a:spcAft>
              <a:buFontTx/>
              <a:buChar char="•"/>
              <a:defRPr/>
            </a:pPr>
            <a:endParaRPr lang="en-US" sz="2400" dirty="0">
              <a:solidFill>
                <a:srgbClr val="333399"/>
              </a:solidFill>
            </a:endParaRPr>
          </a:p>
          <a:p>
            <a:pPr marL="800100" lvl="1" indent="-342900" fontAlgn="base">
              <a:spcBef>
                <a:spcPct val="0"/>
              </a:spcBef>
              <a:spcAft>
                <a:spcPct val="0"/>
              </a:spcAft>
              <a:buFontTx/>
              <a:buChar char="•"/>
              <a:defRPr/>
            </a:pPr>
            <a:r>
              <a:rPr lang="en-US" sz="2400" dirty="0">
                <a:solidFill>
                  <a:srgbClr val="333399"/>
                </a:solidFill>
              </a:rPr>
              <a:t>Baton Nomenclature</a:t>
            </a:r>
          </a:p>
          <a:p>
            <a:pPr marL="800100" lvl="1" indent="-342900" fontAlgn="base">
              <a:spcBef>
                <a:spcPct val="0"/>
              </a:spcBef>
              <a:spcAft>
                <a:spcPct val="0"/>
              </a:spcAft>
              <a:buFontTx/>
              <a:buChar char="•"/>
              <a:defRPr/>
            </a:pPr>
            <a:r>
              <a:rPr lang="en-US" sz="2400" dirty="0">
                <a:solidFill>
                  <a:srgbClr val="333399"/>
                </a:solidFill>
              </a:rPr>
              <a:t>Advantages / disadvantages</a:t>
            </a:r>
          </a:p>
          <a:p>
            <a:pPr marL="800100" lvl="1" indent="-342900" fontAlgn="base">
              <a:spcBef>
                <a:spcPct val="0"/>
              </a:spcBef>
              <a:spcAft>
                <a:spcPct val="0"/>
              </a:spcAft>
              <a:buFontTx/>
              <a:buChar char="•"/>
              <a:defRPr/>
            </a:pPr>
            <a:r>
              <a:rPr lang="en-US" sz="2400" dirty="0">
                <a:solidFill>
                  <a:srgbClr val="333399"/>
                </a:solidFill>
              </a:rPr>
              <a:t>Medical considerations</a:t>
            </a:r>
          </a:p>
          <a:p>
            <a:pPr marL="800100" lvl="1" indent="-342900" fontAlgn="base">
              <a:spcBef>
                <a:spcPct val="0"/>
              </a:spcBef>
              <a:spcAft>
                <a:spcPct val="0"/>
              </a:spcAft>
              <a:buFontTx/>
              <a:buChar char="•"/>
              <a:defRPr/>
            </a:pPr>
            <a:r>
              <a:rPr lang="en-US" sz="2400" dirty="0">
                <a:solidFill>
                  <a:srgbClr val="333399"/>
                </a:solidFill>
              </a:rPr>
              <a:t>Scale of escalation</a:t>
            </a:r>
          </a:p>
          <a:p>
            <a:pPr marL="800100" lvl="1" indent="-342900" fontAlgn="base">
              <a:spcBef>
                <a:spcPct val="0"/>
              </a:spcBef>
              <a:spcAft>
                <a:spcPct val="0"/>
              </a:spcAft>
              <a:buFontTx/>
              <a:buChar char="•"/>
              <a:defRPr/>
            </a:pPr>
            <a:r>
              <a:rPr lang="en-US" sz="2400" dirty="0">
                <a:solidFill>
                  <a:srgbClr val="333399"/>
                </a:solidFill>
              </a:rPr>
              <a:t>Stances</a:t>
            </a:r>
          </a:p>
          <a:p>
            <a:pPr marL="800100" lvl="1" indent="-342900" fontAlgn="base">
              <a:spcBef>
                <a:spcPct val="0"/>
              </a:spcBef>
              <a:spcAft>
                <a:spcPct val="0"/>
              </a:spcAft>
              <a:buFontTx/>
              <a:buChar char="•"/>
              <a:defRPr/>
            </a:pPr>
            <a:r>
              <a:rPr lang="en-US" sz="2400" dirty="0">
                <a:solidFill>
                  <a:srgbClr val="333399"/>
                </a:solidFill>
              </a:rPr>
              <a:t>Strikes</a:t>
            </a:r>
          </a:p>
          <a:p>
            <a:pPr marL="800100" lvl="1" indent="-342900" fontAlgn="base">
              <a:spcBef>
                <a:spcPct val="0"/>
              </a:spcBef>
              <a:spcAft>
                <a:spcPct val="0"/>
              </a:spcAft>
              <a:buFontTx/>
              <a:buChar char="•"/>
              <a:defRPr/>
            </a:pPr>
            <a:r>
              <a:rPr lang="en-US" sz="2400" dirty="0">
                <a:solidFill>
                  <a:srgbClr val="333399"/>
                </a:solidFill>
              </a:rPr>
              <a:t>Targets</a:t>
            </a:r>
          </a:p>
          <a:p>
            <a:pPr marL="800100" lvl="1" indent="-342900" fontAlgn="base">
              <a:spcBef>
                <a:spcPct val="0"/>
              </a:spcBef>
              <a:spcAft>
                <a:spcPct val="0"/>
              </a:spcAft>
              <a:buFontTx/>
              <a:buChar char="•"/>
              <a:defRPr/>
            </a:pPr>
            <a:endParaRPr lang="en-US" sz="2400" dirty="0">
              <a:solidFill>
                <a:srgbClr val="333399"/>
              </a:solidFill>
            </a:endParaRPr>
          </a:p>
          <a:p>
            <a:pPr fontAlgn="base">
              <a:lnSpc>
                <a:spcPct val="80000"/>
              </a:lnSpc>
              <a:spcBef>
                <a:spcPct val="20000"/>
              </a:spcBef>
              <a:spcAft>
                <a:spcPct val="0"/>
              </a:spcAft>
              <a:buClr>
                <a:srgbClr val="333399"/>
              </a:buClr>
              <a:buSzPct val="85000"/>
              <a:buFontTx/>
              <a:buChar char="•"/>
              <a:defRPr/>
            </a:pPr>
            <a:endParaRPr lang="en-US" sz="2800" dirty="0">
              <a:solidFill>
                <a:srgbClr val="333399"/>
              </a:solidFill>
            </a:endParaRPr>
          </a:p>
        </p:txBody>
      </p:sp>
    </p:spTree>
    <p:extLst>
      <p:ext uri="{BB962C8B-B14F-4D97-AF65-F5344CB8AC3E}">
        <p14:creationId xmlns:p14="http://schemas.microsoft.com/office/powerpoint/2010/main" xmlns="" val="5880567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600" smtClean="0">
                <a:solidFill>
                  <a:schemeClr val="accent2"/>
                </a:solidFill>
              </a:rPr>
              <a:t>1. Our primary responsibility is to preserve life</a:t>
            </a:r>
          </a:p>
          <a:p>
            <a:pPr lvl="1" algn="l" eaLnBrk="1" hangingPunct="1">
              <a:lnSpc>
                <a:spcPct val="80000"/>
              </a:lnSpc>
              <a:buFont typeface="Arial" charset="0"/>
              <a:buChar char="•"/>
            </a:pPr>
            <a:endParaRPr lang="en-US" sz="3600" smtClean="0">
              <a:solidFill>
                <a:schemeClr val="accent2"/>
              </a:solidFill>
            </a:endParaRPr>
          </a:p>
          <a:p>
            <a:pPr lvl="1" algn="l" eaLnBrk="1" hangingPunct="1">
              <a:lnSpc>
                <a:spcPct val="80000"/>
              </a:lnSpc>
              <a:buFont typeface="Arial" charset="0"/>
              <a:buChar char="•"/>
            </a:pPr>
            <a:r>
              <a:rPr lang="en-US" sz="3600" smtClean="0">
                <a:solidFill>
                  <a:schemeClr val="accent2"/>
                </a:solidFill>
              </a:rPr>
              <a:t>2. Any use of force is designed to ensure public safety.</a:t>
            </a:r>
          </a:p>
          <a:p>
            <a:pPr lvl="1" algn="l" eaLnBrk="1" hangingPunct="1">
              <a:lnSpc>
                <a:spcPct val="80000"/>
              </a:lnSpc>
              <a:buFont typeface="Arial" charset="0"/>
              <a:buChar char="•"/>
            </a:pPr>
            <a:endParaRPr lang="en-US" sz="3600" smtClean="0">
              <a:solidFill>
                <a:schemeClr val="accent2"/>
              </a:solidFill>
            </a:endParaRPr>
          </a:p>
          <a:p>
            <a:pPr lvl="1" algn="l" eaLnBrk="1" hangingPunct="1">
              <a:lnSpc>
                <a:spcPct val="80000"/>
              </a:lnSpc>
              <a:buFont typeface="Arial" charset="0"/>
              <a:buChar char="•"/>
            </a:pPr>
            <a:r>
              <a:rPr lang="en-US" sz="3600" smtClean="0">
                <a:solidFill>
                  <a:schemeClr val="accent2"/>
                </a:solidFill>
              </a:rPr>
              <a:t>3. The Framework does not replace the law, the law speaks for itself.</a:t>
            </a:r>
            <a:endParaRPr lang="en-US" sz="3200" smtClean="0">
              <a:solidFill>
                <a:schemeClr val="accent2"/>
              </a:solidFill>
            </a:endParaRP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Framework</a:t>
            </a:r>
          </a:p>
        </p:txBody>
      </p:sp>
    </p:spTree>
    <p:extLst>
      <p:ext uri="{BB962C8B-B14F-4D97-AF65-F5344CB8AC3E}">
        <p14:creationId xmlns:p14="http://schemas.microsoft.com/office/powerpoint/2010/main" xmlns="" val="354650712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600" smtClean="0">
                <a:solidFill>
                  <a:schemeClr val="accent2"/>
                </a:solidFill>
              </a:rPr>
              <a:t>5. Designed based on current  federal statues and current case law.</a:t>
            </a:r>
          </a:p>
          <a:p>
            <a:pPr lvl="1" algn="l" eaLnBrk="1" hangingPunct="1">
              <a:lnSpc>
                <a:spcPct val="80000"/>
              </a:lnSpc>
              <a:buFont typeface="Arial" charset="0"/>
              <a:buChar char="•"/>
            </a:pPr>
            <a:endParaRPr lang="en-US" smtClean="0">
              <a:solidFill>
                <a:schemeClr val="accent2"/>
              </a:solidFill>
            </a:endParaRPr>
          </a:p>
          <a:p>
            <a:pPr lvl="1" algn="l" eaLnBrk="1" hangingPunct="1">
              <a:lnSpc>
                <a:spcPct val="80000"/>
              </a:lnSpc>
              <a:buFont typeface="Arial" charset="0"/>
              <a:buChar char="•"/>
            </a:pPr>
            <a:r>
              <a:rPr lang="en-US" sz="3600" smtClean="0">
                <a:solidFill>
                  <a:schemeClr val="accent2"/>
                </a:solidFill>
              </a:rPr>
              <a:t>6. The Framework is not intended to dictate policy to any agency.</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Framework</a:t>
            </a:r>
          </a:p>
        </p:txBody>
      </p:sp>
    </p:spTree>
    <p:extLst>
      <p:ext uri="{BB962C8B-B14F-4D97-AF65-F5344CB8AC3E}">
        <p14:creationId xmlns:p14="http://schemas.microsoft.com/office/powerpoint/2010/main" xmlns="" val="12242389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9" name="Rectangle 4"/>
          <p:cNvSpPr>
            <a:spLocks noGrp="1" noChangeArrowheads="1"/>
          </p:cNvSpPr>
          <p:nvPr>
            <p:ph type="subTitle" idx="1"/>
          </p:nvPr>
        </p:nvSpPr>
        <p:spPr>
          <a:xfrm>
            <a:off x="900113" y="1052513"/>
            <a:ext cx="7775575" cy="5616575"/>
          </a:xfrm>
        </p:spPr>
        <p:txBody>
          <a:bodyPr/>
          <a:lstStyle/>
          <a:p>
            <a:pPr lvl="1" algn="l" eaLnBrk="1" hangingPunct="1">
              <a:lnSpc>
                <a:spcPct val="80000"/>
              </a:lnSpc>
              <a:buFont typeface="Arial" charset="0"/>
              <a:buChar char="•"/>
            </a:pPr>
            <a:r>
              <a:rPr lang="en-US" sz="3600" smtClean="0">
                <a:solidFill>
                  <a:schemeClr val="accent2"/>
                </a:solidFill>
              </a:rPr>
              <a:t>The Framework is designed to be simple to understand and relate to public and security agencies alike.</a:t>
            </a:r>
          </a:p>
          <a:p>
            <a:pPr lvl="1" algn="l" eaLnBrk="1" hangingPunct="1">
              <a:lnSpc>
                <a:spcPct val="80000"/>
              </a:lnSpc>
              <a:buFont typeface="Arial" charset="0"/>
              <a:buChar char="•"/>
            </a:pPr>
            <a:endParaRPr lang="en-US" sz="3600" smtClean="0">
              <a:solidFill>
                <a:schemeClr val="accent2"/>
              </a:solidFill>
            </a:endParaRPr>
          </a:p>
          <a:p>
            <a:pPr lvl="1" algn="l" eaLnBrk="1" hangingPunct="1">
              <a:lnSpc>
                <a:spcPct val="80000"/>
              </a:lnSpc>
              <a:buFont typeface="Arial" charset="0"/>
              <a:buChar char="•"/>
            </a:pPr>
            <a:r>
              <a:rPr lang="en-US" sz="3600" smtClean="0">
                <a:solidFill>
                  <a:schemeClr val="accent2"/>
                </a:solidFill>
              </a:rPr>
              <a:t>The thought behind the Framework is based on the theory of CONTROL</a:t>
            </a:r>
          </a:p>
          <a:p>
            <a:pPr lvl="1" algn="l" eaLnBrk="1" hangingPunct="1">
              <a:lnSpc>
                <a:spcPct val="80000"/>
              </a:lnSpc>
              <a:buFont typeface="Arial" charset="0"/>
              <a:buChar char="•"/>
            </a:pPr>
            <a:endParaRPr lang="en-US" sz="3600" smtClean="0">
              <a:solidFill>
                <a:schemeClr val="accent2"/>
              </a:solidFill>
            </a:endParaRPr>
          </a:p>
          <a:p>
            <a:pPr lvl="1" algn="l" eaLnBrk="1" hangingPunct="1">
              <a:lnSpc>
                <a:spcPct val="80000"/>
              </a:lnSpc>
              <a:buFont typeface="Arial" charset="0"/>
              <a:buChar char="•"/>
            </a:pPr>
            <a:r>
              <a:rPr lang="en-US" sz="3600" smtClean="0">
                <a:solidFill>
                  <a:schemeClr val="accent2"/>
                </a:solidFill>
              </a:rPr>
              <a:t>The ideal outcome is to control the behavior, end violence, and surrender subjects to Police.</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Framework</a:t>
            </a:r>
          </a:p>
        </p:txBody>
      </p:sp>
    </p:spTree>
    <p:extLst>
      <p:ext uri="{BB962C8B-B14F-4D97-AF65-F5344CB8AC3E}">
        <p14:creationId xmlns:p14="http://schemas.microsoft.com/office/powerpoint/2010/main" xmlns="" val="66155277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Rectangle 4"/>
          <p:cNvSpPr>
            <a:spLocks noGrp="1" noChangeArrowheads="1"/>
          </p:cNvSpPr>
          <p:nvPr>
            <p:ph type="subTitle" idx="1"/>
          </p:nvPr>
        </p:nvSpPr>
        <p:spPr>
          <a:xfrm>
            <a:off x="900113" y="1052513"/>
            <a:ext cx="7775575" cy="5616575"/>
          </a:xfrm>
        </p:spPr>
        <p:txBody>
          <a:bodyPr/>
          <a:lstStyle/>
          <a:p>
            <a:pPr algn="just"/>
            <a:r>
              <a:rPr lang="en-US" sz="2400" b="1" dirty="0" smtClean="0">
                <a:solidFill>
                  <a:schemeClr val="accent2"/>
                </a:solidFill>
              </a:rPr>
              <a:t>Section 25</a:t>
            </a:r>
            <a:r>
              <a:rPr lang="en-US" sz="2400" dirty="0" smtClean="0">
                <a:solidFill>
                  <a:schemeClr val="accent2"/>
                </a:solidFill>
              </a:rPr>
              <a:t>   </a:t>
            </a:r>
          </a:p>
          <a:p>
            <a:pPr marL="457200" indent="-457200" algn="just">
              <a:buAutoNum type="arabicParenBoth"/>
            </a:pPr>
            <a:r>
              <a:rPr lang="en-US" sz="2400" dirty="0" smtClean="0">
                <a:solidFill>
                  <a:schemeClr val="accent2"/>
                </a:solidFill>
              </a:rPr>
              <a:t>Everyone </a:t>
            </a:r>
            <a:r>
              <a:rPr lang="en-US" sz="2400" dirty="0" smtClean="0">
                <a:solidFill>
                  <a:schemeClr val="accent2"/>
                </a:solidFill>
              </a:rPr>
              <a:t>who is required or authorized by law to do anything in the administration or enforcement of the </a:t>
            </a:r>
            <a:r>
              <a:rPr lang="en-US" sz="2400" dirty="0" smtClean="0">
                <a:solidFill>
                  <a:schemeClr val="accent2"/>
                </a:solidFill>
              </a:rPr>
              <a:t>law</a:t>
            </a:r>
          </a:p>
          <a:p>
            <a:pPr marL="457200" indent="-457200" algn="just"/>
            <a:endParaRPr lang="en-US" sz="2400" dirty="0" smtClean="0">
              <a:solidFill>
                <a:schemeClr val="accent2"/>
              </a:solidFill>
            </a:endParaRPr>
          </a:p>
          <a:p>
            <a:pPr marL="457200" indent="-457200" algn="just">
              <a:buAutoNum type="alphaUcParenR"/>
            </a:pPr>
            <a:r>
              <a:rPr lang="en-US" sz="2400" dirty="0" smtClean="0">
                <a:solidFill>
                  <a:schemeClr val="accent2"/>
                </a:solidFill>
              </a:rPr>
              <a:t>as </a:t>
            </a:r>
            <a:r>
              <a:rPr lang="en-US" sz="2400" dirty="0" smtClean="0">
                <a:solidFill>
                  <a:schemeClr val="accent2"/>
                </a:solidFill>
              </a:rPr>
              <a:t>a private person,</a:t>
            </a:r>
          </a:p>
          <a:p>
            <a:pPr marL="457200" indent="-457200" algn="just"/>
            <a:endParaRPr lang="en-US" sz="2400" dirty="0" smtClean="0">
              <a:solidFill>
                <a:schemeClr val="accent2"/>
              </a:solidFill>
            </a:endParaRPr>
          </a:p>
          <a:p>
            <a:pPr marL="457200" indent="-457200" algn="just"/>
            <a:endParaRPr lang="en-US" sz="2400" dirty="0" smtClean="0">
              <a:solidFill>
                <a:schemeClr val="accent2"/>
              </a:solidFill>
            </a:endParaRPr>
          </a:p>
          <a:p>
            <a:pPr marL="457200" indent="-457200" algn="just"/>
            <a:r>
              <a:rPr lang="en-US" sz="2400" dirty="0" smtClean="0">
                <a:solidFill>
                  <a:schemeClr val="accent2"/>
                </a:solidFill>
              </a:rPr>
              <a:t>is</a:t>
            </a:r>
            <a:r>
              <a:rPr lang="en-US" sz="2400" dirty="0" smtClean="0">
                <a:solidFill>
                  <a:schemeClr val="accent2"/>
                </a:solidFill>
              </a:rPr>
              <a:t>, if he acts on reasonable grounds, justified in doing what he is required or authorized to do and in using as much force as is necessary for that purpose.</a:t>
            </a:r>
          </a:p>
          <a:p>
            <a:pPr lvl="1" algn="just" eaLnBrk="1" hangingPunct="1">
              <a:lnSpc>
                <a:spcPct val="80000"/>
              </a:lnSpc>
              <a:buFont typeface="Arial" charset="0"/>
              <a:buChar char="•"/>
            </a:pPr>
            <a:endParaRPr lang="en-US" sz="2400" dirty="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1137769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1" name="Rectangle 4"/>
          <p:cNvSpPr>
            <a:spLocks noGrp="1" noChangeArrowheads="1"/>
          </p:cNvSpPr>
          <p:nvPr>
            <p:ph type="subTitle" idx="1"/>
          </p:nvPr>
        </p:nvSpPr>
        <p:spPr>
          <a:xfrm>
            <a:off x="900113" y="1052513"/>
            <a:ext cx="7775575" cy="5616575"/>
          </a:xfrm>
        </p:spPr>
        <p:txBody>
          <a:bodyPr/>
          <a:lstStyle/>
          <a:p>
            <a:pPr lvl="1" algn="l" eaLnBrk="1" hangingPunct="1">
              <a:lnSpc>
                <a:spcPct val="80000"/>
              </a:lnSpc>
              <a:buFont typeface="Arial" charset="0"/>
              <a:buChar char="•"/>
            </a:pPr>
            <a:r>
              <a:rPr lang="en-US" sz="3200" smtClean="0">
                <a:solidFill>
                  <a:schemeClr val="accent2"/>
                </a:solidFill>
              </a:rPr>
              <a:t>(3) Subject to subsections (4) and (5), a person is not justified for the purposes of subsection (1) in using force that is intended or is likely to cause death or grievous bodily harm unless the person or the believes on reasonable grounds that it is necessary for the self-preservation of the person or the preservation of any one under that person’s protection from death or grievous bodily harm.</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12920208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Rectangle 4"/>
          <p:cNvSpPr>
            <a:spLocks noGrp="1" noChangeArrowheads="1"/>
          </p:cNvSpPr>
          <p:nvPr>
            <p:ph type="subTitle" idx="1"/>
          </p:nvPr>
        </p:nvSpPr>
        <p:spPr>
          <a:xfrm>
            <a:off x="900113" y="1052513"/>
            <a:ext cx="7775575" cy="5616575"/>
          </a:xfrm>
        </p:spPr>
        <p:txBody>
          <a:bodyPr/>
          <a:lstStyle/>
          <a:p>
            <a:pPr algn="just"/>
            <a:r>
              <a:rPr lang="en-US" sz="2800" b="1" smtClean="0">
                <a:solidFill>
                  <a:schemeClr val="accent2"/>
                </a:solidFill>
              </a:rPr>
              <a:t>Section 26 </a:t>
            </a:r>
            <a:endParaRPr lang="en-US" sz="2800" smtClean="0">
              <a:solidFill>
                <a:schemeClr val="accent2"/>
              </a:solidFill>
            </a:endParaRPr>
          </a:p>
          <a:p>
            <a:pPr algn="just"/>
            <a:r>
              <a:rPr lang="en-US" sz="2800" smtClean="0">
                <a:solidFill>
                  <a:schemeClr val="accent2"/>
                </a:solidFill>
              </a:rPr>
              <a:t>Taking into account all sections, which govern using force, this section covers </a:t>
            </a:r>
            <a:r>
              <a:rPr lang="en-US" sz="2800" u="sng" smtClean="0">
                <a:solidFill>
                  <a:schemeClr val="accent2"/>
                </a:solidFill>
              </a:rPr>
              <a:t>excessive force</a:t>
            </a:r>
            <a:r>
              <a:rPr lang="en-US" sz="2800" smtClean="0">
                <a:solidFill>
                  <a:schemeClr val="accent2"/>
                </a:solidFill>
              </a:rPr>
              <a:t>. Everyone who is authorized by law to use force is criminally responsible for any excess thereof.</a:t>
            </a:r>
          </a:p>
          <a:p>
            <a:pPr algn="just"/>
            <a:r>
              <a:rPr lang="en-US" sz="2800" smtClean="0">
                <a:solidFill>
                  <a:schemeClr val="accent2"/>
                </a:solidFill>
              </a:rPr>
              <a:t> </a:t>
            </a:r>
          </a:p>
          <a:p>
            <a:pPr algn="just"/>
            <a:r>
              <a:rPr lang="en-US" sz="2800" smtClean="0">
                <a:solidFill>
                  <a:schemeClr val="accent2"/>
                </a:solidFill>
              </a:rPr>
              <a:t>Anyone using force must be able to justify his or her actions.  If there is no lawful justification for using force or more force is used than is necessary, then the law enforcement officer may be subject to criminal and/or civil liability.</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32277317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Rectangle 4"/>
          <p:cNvSpPr>
            <a:spLocks noGrp="1" noChangeArrowheads="1"/>
          </p:cNvSpPr>
          <p:nvPr>
            <p:ph type="subTitle" idx="1"/>
          </p:nvPr>
        </p:nvSpPr>
        <p:spPr>
          <a:xfrm>
            <a:off x="900113" y="1052513"/>
            <a:ext cx="7775575" cy="5616575"/>
          </a:xfrm>
        </p:spPr>
        <p:txBody>
          <a:bodyPr/>
          <a:lstStyle/>
          <a:p>
            <a:pPr algn="just"/>
            <a:r>
              <a:rPr lang="en-US" b="1" smtClean="0">
                <a:solidFill>
                  <a:schemeClr val="accent2"/>
                </a:solidFill>
              </a:rPr>
              <a:t>Section 27</a:t>
            </a:r>
            <a:r>
              <a:rPr lang="en-US" smtClean="0">
                <a:solidFill>
                  <a:schemeClr val="accent2"/>
                </a:solidFill>
              </a:rPr>
              <a:t> 	</a:t>
            </a:r>
            <a:endParaRPr lang="en-US" sz="4400" smtClean="0">
              <a:solidFill>
                <a:schemeClr val="accent2"/>
              </a:solidFill>
            </a:endParaRPr>
          </a:p>
          <a:p>
            <a:pPr algn="just"/>
            <a:r>
              <a:rPr lang="en-US" smtClean="0">
                <a:solidFill>
                  <a:schemeClr val="accent2"/>
                </a:solidFill>
              </a:rPr>
              <a:t>Justifies everyone in using as much force as is reasonably necessary to prevent the commission of an offence.</a:t>
            </a:r>
            <a:endParaRPr lang="en-US" sz="4400" smtClean="0">
              <a:solidFill>
                <a:schemeClr val="accent2"/>
              </a:solidFill>
            </a:endParaRP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221103957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7" name="Rectangle 4"/>
          <p:cNvSpPr>
            <a:spLocks noGrp="1" noChangeArrowheads="1"/>
          </p:cNvSpPr>
          <p:nvPr>
            <p:ph type="subTitle" idx="1"/>
          </p:nvPr>
        </p:nvSpPr>
        <p:spPr>
          <a:xfrm>
            <a:off x="900113" y="1052513"/>
            <a:ext cx="7775575" cy="5616575"/>
          </a:xfrm>
        </p:spPr>
        <p:txBody>
          <a:bodyPr/>
          <a:lstStyle/>
          <a:p>
            <a:pPr algn="just"/>
            <a:r>
              <a:rPr lang="en-US" b="1" smtClean="0">
                <a:solidFill>
                  <a:schemeClr val="accent2"/>
                </a:solidFill>
              </a:rPr>
              <a:t>Section 34</a:t>
            </a:r>
            <a:r>
              <a:rPr lang="en-US" smtClean="0">
                <a:solidFill>
                  <a:schemeClr val="accent2"/>
                </a:solidFill>
              </a:rPr>
              <a:t> </a:t>
            </a:r>
            <a:endParaRPr lang="en-US" sz="4400" smtClean="0">
              <a:solidFill>
                <a:schemeClr val="accent2"/>
              </a:solidFill>
            </a:endParaRPr>
          </a:p>
          <a:p>
            <a:pPr algn="just"/>
            <a:r>
              <a:rPr lang="en-US" smtClean="0">
                <a:solidFill>
                  <a:schemeClr val="accent2"/>
                </a:solidFill>
              </a:rPr>
              <a:t>In essence Sec. 37 justifies the use of deadly force, if certain conditions exist and no less violent means are available.  In other words, if a person were under a </a:t>
            </a:r>
            <a:r>
              <a:rPr lang="en-US" u="sng" smtClean="0">
                <a:solidFill>
                  <a:schemeClr val="accent2"/>
                </a:solidFill>
              </a:rPr>
              <a:t>reasonable</a:t>
            </a:r>
            <a:r>
              <a:rPr lang="en-US" smtClean="0">
                <a:solidFill>
                  <a:schemeClr val="accent2"/>
                </a:solidFill>
              </a:rPr>
              <a:t> apprehension of death or grievous bodily harm, they would be justified in responding with what amounts to deadly force.</a:t>
            </a:r>
            <a:endParaRPr lang="en-US" sz="4400" smtClean="0">
              <a:solidFill>
                <a:schemeClr val="accent2"/>
              </a:solidFill>
            </a:endParaRP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228443766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A:\Andrew Lantz\Crests + Misc Clipart\intro_back-is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9050"/>
            <a:ext cx="9144000" cy="688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273926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Rectangle 4"/>
          <p:cNvSpPr>
            <a:spLocks noGrp="1" noChangeArrowheads="1"/>
          </p:cNvSpPr>
          <p:nvPr>
            <p:ph type="subTitle" idx="1"/>
          </p:nvPr>
        </p:nvSpPr>
        <p:spPr>
          <a:xfrm>
            <a:off x="900113" y="1052513"/>
            <a:ext cx="7775575" cy="5616575"/>
          </a:xfrm>
        </p:spPr>
        <p:txBody>
          <a:bodyPr/>
          <a:lstStyle/>
          <a:p>
            <a:pPr lvl="1" algn="l" eaLnBrk="1" hangingPunct="1">
              <a:lnSpc>
                <a:spcPct val="80000"/>
              </a:lnSpc>
              <a:buFont typeface="Arial" charset="0"/>
              <a:buChar char="•"/>
            </a:pPr>
            <a:r>
              <a:rPr lang="en-US" sz="4000" smtClean="0">
                <a:solidFill>
                  <a:schemeClr val="accent2"/>
                </a:solidFill>
              </a:rPr>
              <a:t>The phrase “</a:t>
            </a:r>
            <a:r>
              <a:rPr lang="en-US" sz="4000" b="1" smtClean="0">
                <a:solidFill>
                  <a:schemeClr val="accent2"/>
                </a:solidFill>
              </a:rPr>
              <a:t>grievous bodily harm</a:t>
            </a:r>
            <a:r>
              <a:rPr lang="en-US" sz="4000" smtClean="0">
                <a:solidFill>
                  <a:schemeClr val="accent2"/>
                </a:solidFill>
              </a:rPr>
              <a:t>” has been held to mean a bodily injury that creates a substantial risk of death, causes serious permanent disfigurement, or results in long-term loss or impairment of the functioning of any bodily member or organ.</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293500294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5" name="Rectangle 4"/>
          <p:cNvSpPr>
            <a:spLocks noGrp="1" noChangeArrowheads="1"/>
          </p:cNvSpPr>
          <p:nvPr>
            <p:ph type="subTitle" idx="1"/>
          </p:nvPr>
        </p:nvSpPr>
        <p:spPr>
          <a:xfrm>
            <a:off x="900113" y="1052513"/>
            <a:ext cx="7775575" cy="5616575"/>
          </a:xfrm>
        </p:spPr>
        <p:txBody>
          <a:bodyPr/>
          <a:lstStyle/>
          <a:p>
            <a:pPr algn="just"/>
            <a:r>
              <a:rPr lang="en-US" b="1" smtClean="0">
                <a:solidFill>
                  <a:schemeClr val="accent2"/>
                </a:solidFill>
              </a:rPr>
              <a:t>Section 37</a:t>
            </a:r>
            <a:r>
              <a:rPr lang="en-US" smtClean="0">
                <a:solidFill>
                  <a:schemeClr val="accent2"/>
                </a:solidFill>
              </a:rPr>
              <a:t>	</a:t>
            </a:r>
            <a:endParaRPr lang="en-US" sz="4400" smtClean="0">
              <a:solidFill>
                <a:schemeClr val="accent2"/>
              </a:solidFill>
            </a:endParaRPr>
          </a:p>
          <a:p>
            <a:pPr algn="just"/>
            <a:r>
              <a:rPr lang="en-US" smtClean="0">
                <a:solidFill>
                  <a:schemeClr val="accent2"/>
                </a:solidFill>
              </a:rPr>
              <a:t>(1) 	Justifies everyone to use force to defend themselves or anyone under his protection from assault, if they use no more force than is necessary.</a:t>
            </a:r>
            <a:endParaRPr lang="en-US" sz="44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Legal Issues – Use of Force</a:t>
            </a:r>
          </a:p>
        </p:txBody>
      </p:sp>
    </p:spTree>
    <p:extLst>
      <p:ext uri="{BB962C8B-B14F-4D97-AF65-F5344CB8AC3E}">
        <p14:creationId xmlns:p14="http://schemas.microsoft.com/office/powerpoint/2010/main" xmlns="" val="427128223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9" name="Rectangle 4"/>
          <p:cNvSpPr>
            <a:spLocks noGrp="1" noChangeArrowheads="1"/>
          </p:cNvSpPr>
          <p:nvPr>
            <p:ph type="subTitle" idx="1"/>
          </p:nvPr>
        </p:nvSpPr>
        <p:spPr>
          <a:xfrm>
            <a:off x="900113" y="1052513"/>
            <a:ext cx="7775575" cy="5616575"/>
          </a:xfrm>
        </p:spPr>
        <p:txBody>
          <a:bodyPr/>
          <a:lstStyle/>
          <a:p>
            <a:pPr algn="l" eaLnBrk="1" hangingPunct="1"/>
            <a:r>
              <a:rPr lang="en-US" sz="4400" smtClean="0">
                <a:solidFill>
                  <a:schemeClr val="accent2"/>
                </a:solidFill>
              </a:rPr>
              <a:t>Three Elements of Effective Force:</a:t>
            </a:r>
            <a:br>
              <a:rPr lang="en-US" sz="4400" smtClean="0">
                <a:solidFill>
                  <a:schemeClr val="accent2"/>
                </a:solidFill>
              </a:rPr>
            </a:br>
            <a:endParaRPr lang="en-US" sz="4400" smtClean="0">
              <a:solidFill>
                <a:schemeClr val="accent2"/>
              </a:solidFill>
            </a:endParaRPr>
          </a:p>
          <a:p>
            <a:pPr lvl="1" algn="just" eaLnBrk="1" hangingPunct="1">
              <a:buFont typeface="Arial" charset="0"/>
              <a:buChar char="•"/>
            </a:pPr>
            <a:r>
              <a:rPr lang="en-US" sz="4400" smtClean="0">
                <a:solidFill>
                  <a:schemeClr val="accent2"/>
                </a:solidFill>
              </a:rPr>
              <a:t>Was it </a:t>
            </a:r>
            <a:r>
              <a:rPr lang="en-US" sz="4400" b="1" i="1" smtClean="0">
                <a:solidFill>
                  <a:schemeClr val="accent2"/>
                </a:solidFill>
              </a:rPr>
              <a:t>reasonable</a:t>
            </a:r>
            <a:r>
              <a:rPr lang="en-US" sz="4400" smtClean="0">
                <a:solidFill>
                  <a:schemeClr val="accent2"/>
                </a:solidFill>
              </a:rPr>
              <a:t>?</a:t>
            </a:r>
          </a:p>
          <a:p>
            <a:pPr lvl="1" algn="just" eaLnBrk="1" hangingPunct="1">
              <a:buFont typeface="Arial" charset="0"/>
              <a:buChar char="•"/>
            </a:pPr>
            <a:r>
              <a:rPr lang="en-US" sz="4400" smtClean="0">
                <a:solidFill>
                  <a:schemeClr val="accent2"/>
                </a:solidFill>
              </a:rPr>
              <a:t>Was it </a:t>
            </a:r>
            <a:r>
              <a:rPr lang="en-US" sz="4400" b="1" i="1" smtClean="0">
                <a:solidFill>
                  <a:schemeClr val="accent2"/>
                </a:solidFill>
              </a:rPr>
              <a:t>necessary</a:t>
            </a:r>
            <a:r>
              <a:rPr lang="en-US" sz="4400" smtClean="0">
                <a:solidFill>
                  <a:schemeClr val="accent2"/>
                </a:solidFill>
              </a:rPr>
              <a:t>?</a:t>
            </a:r>
          </a:p>
          <a:p>
            <a:pPr lvl="1" algn="just" eaLnBrk="1" hangingPunct="1">
              <a:buFont typeface="Arial" charset="0"/>
              <a:buChar char="•"/>
            </a:pPr>
            <a:r>
              <a:rPr lang="en-US" sz="4400" smtClean="0">
                <a:solidFill>
                  <a:schemeClr val="accent2"/>
                </a:solidFill>
              </a:rPr>
              <a:t>Was it </a:t>
            </a:r>
            <a:r>
              <a:rPr lang="en-US" sz="4400" b="1" i="1" smtClean="0">
                <a:solidFill>
                  <a:schemeClr val="accent2"/>
                </a:solidFill>
              </a:rPr>
              <a:t>excessive</a:t>
            </a:r>
            <a:r>
              <a:rPr lang="en-US" sz="4400" smtClean="0">
                <a:solidFill>
                  <a:schemeClr val="accent2"/>
                </a:solidFill>
              </a:rPr>
              <a:t>?</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42758086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3"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pPr>
            <a:r>
              <a:rPr lang="en-US" smtClean="0">
                <a:solidFill>
                  <a:schemeClr val="accent2"/>
                </a:solidFill>
              </a:rPr>
              <a:t>Legal and effective methods of force occur when:</a:t>
            </a:r>
          </a:p>
          <a:p>
            <a:pPr algn="just" eaLnBrk="1" hangingPunct="1">
              <a:lnSpc>
                <a:spcPct val="90000"/>
              </a:lnSpc>
            </a:pPr>
            <a:endParaRPr lang="en-US" smtClean="0">
              <a:solidFill>
                <a:schemeClr val="accent2"/>
              </a:solidFill>
            </a:endParaRPr>
          </a:p>
          <a:p>
            <a:pPr algn="just" eaLnBrk="1" hangingPunct="1">
              <a:lnSpc>
                <a:spcPct val="90000"/>
              </a:lnSpc>
              <a:buFontTx/>
              <a:buAutoNum type="arabicPeriod"/>
            </a:pPr>
            <a:r>
              <a:rPr lang="en-US" smtClean="0">
                <a:solidFill>
                  <a:schemeClr val="accent2"/>
                </a:solidFill>
              </a:rPr>
              <a:t>The method is reasonable</a:t>
            </a:r>
          </a:p>
          <a:p>
            <a:pPr algn="just" eaLnBrk="1" hangingPunct="1">
              <a:lnSpc>
                <a:spcPct val="90000"/>
              </a:lnSpc>
              <a:buFontTx/>
              <a:buAutoNum type="arabicPeriod"/>
            </a:pPr>
            <a:endParaRPr lang="en-US" smtClean="0">
              <a:solidFill>
                <a:schemeClr val="accent2"/>
              </a:solidFill>
            </a:endParaRPr>
          </a:p>
          <a:p>
            <a:pPr algn="just" eaLnBrk="1" hangingPunct="1">
              <a:lnSpc>
                <a:spcPct val="90000"/>
              </a:lnSpc>
              <a:buFontTx/>
              <a:buAutoNum type="arabicPeriod"/>
            </a:pPr>
            <a:r>
              <a:rPr lang="en-US" smtClean="0">
                <a:solidFill>
                  <a:schemeClr val="accent2"/>
                </a:solidFill>
              </a:rPr>
              <a:t>It is necessary</a:t>
            </a:r>
          </a:p>
          <a:p>
            <a:pPr algn="just" eaLnBrk="1" hangingPunct="1">
              <a:lnSpc>
                <a:spcPct val="90000"/>
              </a:lnSpc>
              <a:buFontTx/>
              <a:buAutoNum type="arabicPeriod"/>
            </a:pPr>
            <a:endParaRPr lang="en-US" smtClean="0">
              <a:solidFill>
                <a:schemeClr val="accent2"/>
              </a:solidFill>
            </a:endParaRPr>
          </a:p>
          <a:p>
            <a:pPr algn="just" eaLnBrk="1" hangingPunct="1">
              <a:lnSpc>
                <a:spcPct val="90000"/>
              </a:lnSpc>
              <a:buFontTx/>
              <a:buAutoNum type="arabicPeriod"/>
            </a:pPr>
            <a:r>
              <a:rPr lang="en-US" smtClean="0">
                <a:solidFill>
                  <a:schemeClr val="accent2"/>
                </a:solidFill>
              </a:rPr>
              <a:t>It is not overly aggressive under the circumstances presented</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300705317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7"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pPr>
            <a:r>
              <a:rPr lang="en-US" b="1" smtClean="0">
                <a:solidFill>
                  <a:schemeClr val="accent2"/>
                </a:solidFill>
              </a:rPr>
              <a:t>Reasonable</a:t>
            </a:r>
          </a:p>
          <a:p>
            <a:pPr lvl="1" algn="just" eaLnBrk="1" hangingPunct="1">
              <a:lnSpc>
                <a:spcPct val="90000"/>
              </a:lnSpc>
              <a:buFont typeface="Arial" charset="0"/>
              <a:buChar char="•"/>
            </a:pPr>
            <a:r>
              <a:rPr lang="en-US" sz="3200" smtClean="0">
                <a:solidFill>
                  <a:schemeClr val="accent2"/>
                </a:solidFill>
              </a:rPr>
              <a:t>Was the level of force justified in controlling the subject?</a:t>
            </a:r>
          </a:p>
          <a:p>
            <a:pPr lvl="1" algn="just" eaLnBrk="1" hangingPunct="1">
              <a:lnSpc>
                <a:spcPct val="90000"/>
              </a:lnSpc>
              <a:buFont typeface="Arial" charset="0"/>
              <a:buChar char="•"/>
            </a:pPr>
            <a:r>
              <a:rPr lang="en-US" sz="3200" smtClean="0">
                <a:solidFill>
                  <a:schemeClr val="accent2"/>
                </a:solidFill>
              </a:rPr>
              <a:t>Was the subject given a chance to comply without force?</a:t>
            </a:r>
          </a:p>
          <a:p>
            <a:pPr lvl="1" algn="just" eaLnBrk="1" hangingPunct="1">
              <a:lnSpc>
                <a:spcPct val="90000"/>
              </a:lnSpc>
              <a:buFont typeface="Arial" charset="0"/>
              <a:buChar char="•"/>
            </a:pPr>
            <a:r>
              <a:rPr lang="en-US" sz="3200" smtClean="0">
                <a:solidFill>
                  <a:schemeClr val="accent2"/>
                </a:solidFill>
              </a:rPr>
              <a:t>Did the subject limit your ability to de-escalate?</a:t>
            </a:r>
          </a:p>
          <a:p>
            <a:pPr lvl="1" algn="just" eaLnBrk="1" hangingPunct="1">
              <a:lnSpc>
                <a:spcPct val="90000"/>
              </a:lnSpc>
              <a:buFont typeface="Arial" charset="0"/>
              <a:buChar char="•"/>
            </a:pPr>
            <a:r>
              <a:rPr lang="en-US" sz="3200" smtClean="0">
                <a:solidFill>
                  <a:schemeClr val="accent2"/>
                </a:solidFill>
              </a:rPr>
              <a:t>With compliance by the subject, did the escalation of force become limited?</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402104207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Rectangle 4"/>
          <p:cNvSpPr>
            <a:spLocks noGrp="1" noChangeArrowheads="1"/>
          </p:cNvSpPr>
          <p:nvPr>
            <p:ph type="subTitle" idx="1"/>
          </p:nvPr>
        </p:nvSpPr>
        <p:spPr>
          <a:xfrm>
            <a:off x="900113" y="1052513"/>
            <a:ext cx="7775575" cy="5616575"/>
          </a:xfrm>
        </p:spPr>
        <p:txBody>
          <a:bodyPr/>
          <a:lstStyle/>
          <a:p>
            <a:pPr algn="just" eaLnBrk="1" hangingPunct="1">
              <a:lnSpc>
                <a:spcPct val="80000"/>
              </a:lnSpc>
            </a:pPr>
            <a:r>
              <a:rPr lang="en-US" b="1" smtClean="0">
                <a:solidFill>
                  <a:schemeClr val="accent2"/>
                </a:solidFill>
              </a:rPr>
              <a:t>Necessary</a:t>
            </a:r>
          </a:p>
          <a:p>
            <a:pPr lvl="1" algn="just" eaLnBrk="1" hangingPunct="1">
              <a:lnSpc>
                <a:spcPct val="80000"/>
              </a:lnSpc>
              <a:buFont typeface="Arial" charset="0"/>
              <a:buChar char="•"/>
            </a:pPr>
            <a:r>
              <a:rPr lang="en-US" sz="3200" smtClean="0">
                <a:solidFill>
                  <a:schemeClr val="accent2"/>
                </a:solidFill>
              </a:rPr>
              <a:t>The subject(s) did not obey commands or control tactics</a:t>
            </a:r>
          </a:p>
          <a:p>
            <a:pPr lvl="1" algn="just" eaLnBrk="1" hangingPunct="1">
              <a:lnSpc>
                <a:spcPct val="80000"/>
              </a:lnSpc>
              <a:buFont typeface="Arial" charset="0"/>
              <a:buChar char="•"/>
            </a:pPr>
            <a:r>
              <a:rPr lang="en-US" sz="3200" smtClean="0">
                <a:solidFill>
                  <a:schemeClr val="accent2"/>
                </a:solidFill>
              </a:rPr>
              <a:t>Use of lower levels was not possible or ineffective</a:t>
            </a:r>
          </a:p>
          <a:p>
            <a:pPr lvl="1" algn="just" eaLnBrk="1" hangingPunct="1">
              <a:lnSpc>
                <a:spcPct val="80000"/>
              </a:lnSpc>
              <a:buFont typeface="Arial" charset="0"/>
              <a:buChar char="•"/>
            </a:pPr>
            <a:r>
              <a:rPr lang="en-US" sz="3200" smtClean="0">
                <a:solidFill>
                  <a:schemeClr val="accent2"/>
                </a:solidFill>
              </a:rPr>
              <a:t>The subject presented a danger to the officer or the public and must be controlled to prevent further danger</a:t>
            </a:r>
          </a:p>
          <a:p>
            <a:pPr lvl="1" algn="l" eaLnBrk="1" hangingPunct="1">
              <a:lnSpc>
                <a:spcPct val="80000"/>
              </a:lnSpc>
              <a:buFont typeface="Arial" charset="0"/>
              <a:buChar char="•"/>
            </a:pPr>
            <a:endParaRPr lang="en-US" sz="36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316720995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5"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pPr>
            <a:r>
              <a:rPr lang="en-US" b="1" smtClean="0">
                <a:solidFill>
                  <a:schemeClr val="accent2"/>
                </a:solidFill>
              </a:rPr>
              <a:t>Excessive</a:t>
            </a:r>
          </a:p>
          <a:p>
            <a:pPr lvl="1" algn="just" eaLnBrk="1" hangingPunct="1">
              <a:lnSpc>
                <a:spcPct val="90000"/>
              </a:lnSpc>
              <a:buFont typeface="Arial" charset="0"/>
              <a:buChar char="•"/>
            </a:pPr>
            <a:r>
              <a:rPr lang="en-US" sz="3200" smtClean="0">
                <a:solidFill>
                  <a:schemeClr val="accent2"/>
                </a:solidFill>
              </a:rPr>
              <a:t>Did the officer use more force than was necessary, or did the use of force continue after control was achieved?</a:t>
            </a:r>
          </a:p>
          <a:p>
            <a:pPr lvl="1" algn="just" eaLnBrk="1" hangingPunct="1">
              <a:lnSpc>
                <a:spcPct val="90000"/>
              </a:lnSpc>
              <a:buFont typeface="Arial" charset="0"/>
              <a:buChar char="•"/>
            </a:pPr>
            <a:r>
              <a:rPr lang="en-US" sz="3200" smtClean="0">
                <a:solidFill>
                  <a:schemeClr val="accent2"/>
                </a:solidFill>
              </a:rPr>
              <a:t>The officers actions/level or force was disproportionate to the need for action</a:t>
            </a:r>
          </a:p>
          <a:p>
            <a:pPr lvl="1" algn="just" eaLnBrk="1" hangingPunct="1">
              <a:lnSpc>
                <a:spcPct val="90000"/>
              </a:lnSpc>
              <a:buFont typeface="Arial" charset="0"/>
              <a:buChar char="•"/>
            </a:pPr>
            <a:r>
              <a:rPr lang="en-US" sz="3200" smtClean="0">
                <a:solidFill>
                  <a:schemeClr val="accent2"/>
                </a:solidFill>
              </a:rPr>
              <a:t>The actions committed were based on aggression</a:t>
            </a:r>
          </a:p>
          <a:p>
            <a:pPr lvl="1" algn="just" eaLnBrk="1" hangingPunct="1">
              <a:lnSpc>
                <a:spcPct val="90000"/>
              </a:lnSpc>
              <a:buFont typeface="Arial" charset="0"/>
              <a:buChar char="•"/>
            </a:pPr>
            <a:r>
              <a:rPr lang="en-US" sz="3200" smtClean="0">
                <a:solidFill>
                  <a:schemeClr val="accent2"/>
                </a:solidFill>
              </a:rPr>
              <a:t>The actions of the officer shock the conscience of the court</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30202049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defRPr/>
            </a:pPr>
            <a:r>
              <a:rPr lang="en-US" dirty="0" smtClean="0">
                <a:solidFill>
                  <a:schemeClr val="accent2"/>
                </a:solidFill>
              </a:rPr>
              <a:t>In order to use force, security MUST have three elements that exist:</a:t>
            </a:r>
          </a:p>
          <a:p>
            <a:pPr algn="just" eaLnBrk="1" hangingPunct="1">
              <a:lnSpc>
                <a:spcPct val="90000"/>
              </a:lnSpc>
              <a:defRPr/>
            </a:pPr>
            <a:endParaRPr lang="en-US" dirty="0" smtClean="0">
              <a:solidFill>
                <a:schemeClr val="accent2"/>
              </a:solidFill>
            </a:endParaRPr>
          </a:p>
          <a:p>
            <a:pPr marL="514350" indent="-514350" algn="just" eaLnBrk="1" hangingPunct="1">
              <a:lnSpc>
                <a:spcPct val="90000"/>
              </a:lnSpc>
              <a:buFontTx/>
              <a:buAutoNum type="arabicPeriod"/>
              <a:defRPr/>
            </a:pPr>
            <a:r>
              <a:rPr lang="en-US" dirty="0" smtClean="0">
                <a:solidFill>
                  <a:schemeClr val="accent2"/>
                </a:solidFill>
              </a:rPr>
              <a:t>Weapons / Means</a:t>
            </a:r>
          </a:p>
          <a:p>
            <a:pPr marL="514350" indent="-514350" algn="just" eaLnBrk="1" hangingPunct="1">
              <a:lnSpc>
                <a:spcPct val="90000"/>
              </a:lnSpc>
              <a:buFontTx/>
              <a:buAutoNum type="arabicPeriod"/>
              <a:defRPr/>
            </a:pPr>
            <a:endParaRPr lang="en-US" dirty="0" smtClean="0">
              <a:solidFill>
                <a:schemeClr val="accent2"/>
              </a:solidFill>
            </a:endParaRPr>
          </a:p>
          <a:p>
            <a:pPr marL="514350" indent="-514350" algn="just" eaLnBrk="1" hangingPunct="1">
              <a:lnSpc>
                <a:spcPct val="90000"/>
              </a:lnSpc>
              <a:buFontTx/>
              <a:buAutoNum type="arabicPeriod"/>
              <a:defRPr/>
            </a:pPr>
            <a:r>
              <a:rPr lang="en-US" dirty="0" smtClean="0">
                <a:solidFill>
                  <a:schemeClr val="accent2"/>
                </a:solidFill>
              </a:rPr>
              <a:t>Intent</a:t>
            </a:r>
          </a:p>
          <a:p>
            <a:pPr marL="514350" indent="-514350" algn="just" eaLnBrk="1" hangingPunct="1">
              <a:lnSpc>
                <a:spcPct val="90000"/>
              </a:lnSpc>
              <a:buFontTx/>
              <a:buAutoNum type="arabicPeriod"/>
              <a:defRPr/>
            </a:pPr>
            <a:endParaRPr lang="en-US" dirty="0" smtClean="0">
              <a:solidFill>
                <a:schemeClr val="accent2"/>
              </a:solidFill>
            </a:endParaRPr>
          </a:p>
          <a:p>
            <a:pPr marL="514350" indent="-514350" algn="just" eaLnBrk="1" hangingPunct="1">
              <a:lnSpc>
                <a:spcPct val="90000"/>
              </a:lnSpc>
              <a:buFontTx/>
              <a:buAutoNum type="arabicPeriod"/>
              <a:defRPr/>
            </a:pPr>
            <a:r>
              <a:rPr lang="en-US" dirty="0" smtClean="0">
                <a:solidFill>
                  <a:schemeClr val="accent2"/>
                </a:solidFill>
              </a:rPr>
              <a:t>Delivery System / Ability</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204564296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3" name="Rectangle 4"/>
          <p:cNvSpPr>
            <a:spLocks noGrp="1" noChangeArrowheads="1"/>
          </p:cNvSpPr>
          <p:nvPr>
            <p:ph type="subTitle" idx="1"/>
          </p:nvPr>
        </p:nvSpPr>
        <p:spPr>
          <a:xfrm>
            <a:off x="900113" y="1052513"/>
            <a:ext cx="7775575" cy="5616575"/>
          </a:xfrm>
        </p:spPr>
        <p:txBody>
          <a:bodyPr/>
          <a:lstStyle/>
          <a:p>
            <a:pPr algn="just" eaLnBrk="1" hangingPunct="1"/>
            <a:r>
              <a:rPr lang="en-US" sz="3600" b="1" smtClean="0">
                <a:solidFill>
                  <a:schemeClr val="accent2"/>
                </a:solidFill>
              </a:rPr>
              <a:t>Weapon</a:t>
            </a:r>
          </a:p>
          <a:p>
            <a:pPr lvl="1" algn="just" eaLnBrk="1" hangingPunct="1">
              <a:buFont typeface="Arial" charset="0"/>
              <a:buChar char="•"/>
            </a:pPr>
            <a:r>
              <a:rPr lang="en-US" sz="3600" smtClean="0">
                <a:solidFill>
                  <a:schemeClr val="accent2"/>
                </a:solidFill>
              </a:rPr>
              <a:t>The subject can threaten with a weapon or reasonably appears capable of causing harm.</a:t>
            </a:r>
          </a:p>
          <a:p>
            <a:pPr lvl="1" algn="just" eaLnBrk="1" hangingPunct="1">
              <a:buFont typeface="Arial" charset="0"/>
              <a:buChar char="•"/>
            </a:pPr>
            <a:r>
              <a:rPr lang="en-US" sz="3600" smtClean="0">
                <a:solidFill>
                  <a:schemeClr val="accent2"/>
                </a:solidFill>
              </a:rPr>
              <a:t>Some form of weapon must be present</a:t>
            </a:r>
          </a:p>
          <a:p>
            <a:pPr algn="just" eaLnBrk="1" hangingPunct="1">
              <a:lnSpc>
                <a:spcPct val="90000"/>
              </a:lnSpc>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9577915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Rectangle 4"/>
          <p:cNvSpPr>
            <a:spLocks noGrp="1" noChangeArrowheads="1"/>
          </p:cNvSpPr>
          <p:nvPr>
            <p:ph type="subTitle" idx="1"/>
          </p:nvPr>
        </p:nvSpPr>
        <p:spPr>
          <a:xfrm>
            <a:off x="900113" y="1052513"/>
            <a:ext cx="7775575" cy="5616575"/>
          </a:xfrm>
        </p:spPr>
        <p:txBody>
          <a:bodyPr/>
          <a:lstStyle/>
          <a:p>
            <a:pPr algn="just" eaLnBrk="1" hangingPunct="1"/>
            <a:r>
              <a:rPr lang="en-US" sz="3600" b="1" smtClean="0">
                <a:solidFill>
                  <a:schemeClr val="accent2"/>
                </a:solidFill>
              </a:rPr>
              <a:t>Intent</a:t>
            </a:r>
          </a:p>
          <a:p>
            <a:pPr lvl="1" algn="just" eaLnBrk="1" hangingPunct="1">
              <a:buFont typeface="Arial" charset="0"/>
              <a:buChar char="•"/>
            </a:pPr>
            <a:r>
              <a:rPr lang="en-US" sz="3600" smtClean="0">
                <a:solidFill>
                  <a:schemeClr val="accent2"/>
                </a:solidFill>
              </a:rPr>
              <a:t>The aggressor desires to cause death or grievous bodily harm to the officer or another.</a:t>
            </a:r>
          </a:p>
          <a:p>
            <a:pPr algn="just" eaLnBrk="1" hangingPunct="1">
              <a:lnSpc>
                <a:spcPct val="90000"/>
              </a:lnSpc>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11453480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2"/>
          <p:cNvSpPr>
            <a:spLocks noGrp="1" noChangeArrowheads="1"/>
          </p:cNvSpPr>
          <p:nvPr>
            <p:ph type="ctrTitle"/>
          </p:nvPr>
        </p:nvSpPr>
        <p:spPr>
          <a:xfrm>
            <a:off x="1071563" y="1285875"/>
            <a:ext cx="7772400" cy="1470025"/>
          </a:xfrm>
        </p:spPr>
        <p:txBody>
          <a:bodyPr/>
          <a:lstStyle/>
          <a:p>
            <a:pPr eaLnBrk="1" hangingPunct="1"/>
            <a:r>
              <a:rPr lang="en-US" smtClean="0">
                <a:solidFill>
                  <a:schemeClr val="accent2"/>
                </a:solidFill>
              </a:rPr>
              <a:t>Legal Articulation</a:t>
            </a:r>
          </a:p>
        </p:txBody>
      </p:sp>
      <p:sp>
        <p:nvSpPr>
          <p:cNvPr id="3076" name="Rectangle 3"/>
          <p:cNvSpPr>
            <a:spLocks noGrp="1" noChangeArrowheads="1"/>
          </p:cNvSpPr>
          <p:nvPr>
            <p:ph type="subTitle" idx="1"/>
          </p:nvPr>
        </p:nvSpPr>
        <p:spPr>
          <a:xfrm>
            <a:off x="1143000" y="3643313"/>
            <a:ext cx="7775575" cy="2016125"/>
          </a:xfrm>
        </p:spPr>
        <p:txBody>
          <a:bodyPr/>
          <a:lstStyle/>
          <a:p>
            <a:pPr algn="l" eaLnBrk="1" hangingPunct="1">
              <a:buFontTx/>
              <a:buChar char="•"/>
            </a:pPr>
            <a:r>
              <a:rPr lang="en-US" smtClean="0">
                <a:solidFill>
                  <a:schemeClr val="accent2"/>
                </a:solidFill>
              </a:rPr>
              <a:t>Instructor:</a:t>
            </a:r>
          </a:p>
          <a:p>
            <a:pPr algn="l" eaLnBrk="1" hangingPunct="1">
              <a:buFontTx/>
              <a:buChar char="•"/>
            </a:pPr>
            <a:r>
              <a:rPr lang="en-US" smtClean="0">
                <a:solidFill>
                  <a:schemeClr val="accent2"/>
                </a:solidFill>
              </a:rPr>
              <a:t>Date:</a:t>
            </a:r>
          </a:p>
        </p:txBody>
      </p:sp>
    </p:spTree>
    <p:extLst>
      <p:ext uri="{BB962C8B-B14F-4D97-AF65-F5344CB8AC3E}">
        <p14:creationId xmlns:p14="http://schemas.microsoft.com/office/powerpoint/2010/main" xmlns="" val="20955823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Rectangle 4"/>
          <p:cNvSpPr>
            <a:spLocks noGrp="1" noChangeArrowheads="1"/>
          </p:cNvSpPr>
          <p:nvPr>
            <p:ph type="subTitle" idx="1"/>
          </p:nvPr>
        </p:nvSpPr>
        <p:spPr>
          <a:xfrm>
            <a:off x="900113" y="1052513"/>
            <a:ext cx="7775575" cy="5616575"/>
          </a:xfrm>
        </p:spPr>
        <p:txBody>
          <a:bodyPr/>
          <a:lstStyle/>
          <a:p>
            <a:pPr algn="just" eaLnBrk="1" hangingPunct="1"/>
            <a:r>
              <a:rPr lang="en-US" sz="3600" b="1" smtClean="0">
                <a:solidFill>
                  <a:schemeClr val="accent2"/>
                </a:solidFill>
              </a:rPr>
              <a:t>Delivery System</a:t>
            </a:r>
          </a:p>
          <a:p>
            <a:pPr lvl="1" algn="just" eaLnBrk="1" hangingPunct="1">
              <a:buFont typeface="Arial" charset="0"/>
              <a:buChar char="•"/>
            </a:pPr>
            <a:r>
              <a:rPr lang="en-US" sz="3600" smtClean="0">
                <a:solidFill>
                  <a:schemeClr val="accent2"/>
                </a:solidFill>
              </a:rPr>
              <a:t>The subject has the physical ability to carry out the threat.</a:t>
            </a:r>
          </a:p>
          <a:p>
            <a:pPr algn="just" eaLnBrk="1" hangingPunct="1">
              <a:lnSpc>
                <a:spcPct val="90000"/>
              </a:lnSpc>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18240317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5" name="Rectangle 4"/>
          <p:cNvSpPr>
            <a:spLocks noGrp="1" noChangeArrowheads="1"/>
          </p:cNvSpPr>
          <p:nvPr>
            <p:ph type="subTitle" idx="1"/>
          </p:nvPr>
        </p:nvSpPr>
        <p:spPr>
          <a:xfrm>
            <a:off x="900113" y="1052513"/>
            <a:ext cx="7775575" cy="5616575"/>
          </a:xfrm>
        </p:spPr>
        <p:txBody>
          <a:bodyPr/>
          <a:lstStyle/>
          <a:p>
            <a:pPr algn="just"/>
            <a:r>
              <a:rPr lang="en-US" sz="2400" smtClean="0">
                <a:solidFill>
                  <a:schemeClr val="accent2"/>
                </a:solidFill>
              </a:rPr>
              <a:t>If the subject(s) has demonstrated the above noted elements, the officer is justified in using the force option most appropriate to control the subject(s).  There are several considerations to keep in mind when controlling the subject(s).  Below are a few of the considerations: </a:t>
            </a:r>
          </a:p>
          <a:p>
            <a:pPr algn="l"/>
            <a:r>
              <a:rPr lang="en-US" sz="2400" smtClean="0">
                <a:solidFill>
                  <a:schemeClr val="accent2"/>
                </a:solidFill>
              </a:rPr>
              <a:t> </a:t>
            </a:r>
          </a:p>
          <a:p>
            <a:pPr algn="l"/>
            <a:r>
              <a:rPr lang="en-US" sz="2400" smtClean="0">
                <a:solidFill>
                  <a:schemeClr val="accent2"/>
                </a:solidFill>
              </a:rPr>
              <a:t>1.Was there a lower level of force available to gain control?</a:t>
            </a:r>
          </a:p>
          <a:p>
            <a:pPr algn="l"/>
            <a:r>
              <a:rPr lang="en-US" sz="2400" smtClean="0">
                <a:solidFill>
                  <a:schemeClr val="accent2"/>
                </a:solidFill>
              </a:rPr>
              <a:t> </a:t>
            </a:r>
          </a:p>
          <a:p>
            <a:pPr algn="l"/>
            <a:r>
              <a:rPr lang="en-US" sz="2400" smtClean="0">
                <a:solidFill>
                  <a:schemeClr val="accent2"/>
                </a:solidFill>
              </a:rPr>
              <a:t>2.Did or could you identify yourself as a law enforcement officer?</a:t>
            </a:r>
          </a:p>
          <a:p>
            <a:pPr algn="l"/>
            <a:r>
              <a:rPr lang="en-US" sz="1800" smtClean="0">
                <a:solidFill>
                  <a:schemeClr val="accent2"/>
                </a:solidFill>
              </a:rPr>
              <a:t> </a:t>
            </a:r>
          </a:p>
          <a:p>
            <a:pPr algn="just" eaLnBrk="1" hangingPunct="1">
              <a:lnSpc>
                <a:spcPct val="90000"/>
              </a:lnSpc>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58661985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19" name="Rectangle 4"/>
          <p:cNvSpPr>
            <a:spLocks noGrp="1" noChangeArrowheads="1"/>
          </p:cNvSpPr>
          <p:nvPr>
            <p:ph type="subTitle" idx="1"/>
          </p:nvPr>
        </p:nvSpPr>
        <p:spPr>
          <a:xfrm>
            <a:off x="900113" y="1052513"/>
            <a:ext cx="7775575" cy="5616575"/>
          </a:xfrm>
        </p:spPr>
        <p:txBody>
          <a:bodyPr/>
          <a:lstStyle/>
          <a:p>
            <a:pPr algn="l"/>
            <a:r>
              <a:rPr lang="en-US" sz="1800" smtClean="0">
                <a:solidFill>
                  <a:schemeClr val="accent2"/>
                </a:solidFill>
              </a:rPr>
              <a:t> </a:t>
            </a:r>
            <a:r>
              <a:rPr lang="en-US" sz="2400" smtClean="0">
                <a:solidFill>
                  <a:schemeClr val="accent2"/>
                </a:solidFill>
              </a:rPr>
              <a:t>3.Did or could you provide the subject(s) the opportunity to de‑escalate his/her level of resistance towards you? (A warning) There is an onus on the officer, </a:t>
            </a:r>
            <a:r>
              <a:rPr lang="en-US" sz="2400" u="sng" smtClean="0">
                <a:solidFill>
                  <a:schemeClr val="accent2"/>
                </a:solidFill>
              </a:rPr>
              <a:t>if the situation allows</a:t>
            </a:r>
            <a:r>
              <a:rPr lang="en-US" sz="2400" smtClean="0">
                <a:solidFill>
                  <a:schemeClr val="accent2"/>
                </a:solidFill>
              </a:rPr>
              <a:t>, to provide the subject an opportunity to de‑escalate. If the subject de‑escalates, the member must de-escalate their use of force.</a:t>
            </a:r>
          </a:p>
          <a:p>
            <a:pPr algn="l"/>
            <a:r>
              <a:rPr lang="en-US" sz="2400" smtClean="0">
                <a:solidFill>
                  <a:schemeClr val="accent2"/>
                </a:solidFill>
              </a:rPr>
              <a:t> </a:t>
            </a:r>
          </a:p>
          <a:p>
            <a:pPr algn="l"/>
            <a:r>
              <a:rPr lang="en-US" sz="2400" smtClean="0">
                <a:solidFill>
                  <a:schemeClr val="accent2"/>
                </a:solidFill>
              </a:rPr>
              <a:t>4.Did you identify the proper risk before intervening accordingly?</a:t>
            </a:r>
          </a:p>
          <a:p>
            <a:pPr algn="l"/>
            <a:r>
              <a:rPr lang="en-US" sz="2400" smtClean="0">
                <a:solidFill>
                  <a:schemeClr val="accent2"/>
                </a:solidFill>
              </a:rPr>
              <a:t> </a:t>
            </a:r>
          </a:p>
          <a:p>
            <a:pPr algn="l"/>
            <a:r>
              <a:rPr lang="en-US" sz="2400" smtClean="0">
                <a:solidFill>
                  <a:schemeClr val="accent2"/>
                </a:solidFill>
              </a:rPr>
              <a:t>5.Was the target isolated? What would you hit if you missed the subject?</a:t>
            </a:r>
          </a:p>
          <a:p>
            <a:pPr algn="just" eaLnBrk="1" hangingPunct="1">
              <a:lnSpc>
                <a:spcPct val="90000"/>
              </a:lnSpc>
            </a:pPr>
            <a:endParaRPr lang="en-US"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Factors</a:t>
            </a:r>
          </a:p>
        </p:txBody>
      </p:sp>
    </p:spTree>
    <p:extLst>
      <p:ext uri="{BB962C8B-B14F-4D97-AF65-F5344CB8AC3E}">
        <p14:creationId xmlns:p14="http://schemas.microsoft.com/office/powerpoint/2010/main" xmlns="" val="345485953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3" name="Rectangle 4"/>
          <p:cNvSpPr>
            <a:spLocks noGrp="1" noChangeArrowheads="1"/>
          </p:cNvSpPr>
          <p:nvPr>
            <p:ph type="subTitle" idx="1"/>
          </p:nvPr>
        </p:nvSpPr>
        <p:spPr>
          <a:xfrm>
            <a:off x="900113" y="1052513"/>
            <a:ext cx="7775575" cy="5616575"/>
          </a:xfrm>
        </p:spPr>
        <p:txBody>
          <a:bodyPr/>
          <a:lstStyle/>
          <a:p>
            <a:pPr algn="just"/>
            <a:r>
              <a:rPr lang="en-US" sz="1600" smtClean="0">
                <a:solidFill>
                  <a:schemeClr val="accent2"/>
                </a:solidFill>
              </a:rPr>
              <a:t>Law enforcement officer use of force is based on control.  While in the course of their duties, law enforcement officers must often deal with subjects who exhibit all different types of behavior or levels of resistance.  </a:t>
            </a:r>
            <a:r>
              <a:rPr lang="en-US" sz="1600" b="1" smtClean="0">
                <a:solidFill>
                  <a:schemeClr val="accent2"/>
                </a:solidFill>
              </a:rPr>
              <a:t>The level(s) of resistance exhibited by a subject determines the level of control used by the officer.</a:t>
            </a:r>
            <a:endParaRPr lang="en-US" sz="1600" smtClean="0">
              <a:solidFill>
                <a:schemeClr val="accent2"/>
              </a:solidFill>
            </a:endParaRPr>
          </a:p>
          <a:p>
            <a:pPr algn="just"/>
            <a:r>
              <a:rPr lang="en-US" sz="1600" b="1" smtClean="0">
                <a:solidFill>
                  <a:schemeClr val="accent2"/>
                </a:solidFill>
              </a:rPr>
              <a:t> </a:t>
            </a:r>
            <a:endParaRPr lang="en-US" sz="1600" smtClean="0">
              <a:solidFill>
                <a:schemeClr val="accent2"/>
              </a:solidFill>
            </a:endParaRPr>
          </a:p>
          <a:p>
            <a:pPr algn="just"/>
            <a:r>
              <a:rPr lang="en-US" sz="1600" smtClean="0">
                <a:solidFill>
                  <a:schemeClr val="accent2"/>
                </a:solidFill>
              </a:rPr>
              <a:t>Levels of resistance are shown in the second inner circle of the Force Options Theory diagram.  Although categorized for easy recognition, it is accepted that resistance levels will frequently overlap and can’t be categorized precisely.</a:t>
            </a:r>
          </a:p>
          <a:p>
            <a:pPr algn="just"/>
            <a:r>
              <a:rPr lang="en-US" sz="1600" smtClean="0">
                <a:solidFill>
                  <a:schemeClr val="accent2"/>
                </a:solidFill>
              </a:rPr>
              <a:t> </a:t>
            </a:r>
          </a:p>
          <a:p>
            <a:pPr algn="l">
              <a:buFontTx/>
              <a:buAutoNum type="arabicPeriod"/>
            </a:pPr>
            <a:r>
              <a:rPr lang="en-US" sz="1600" b="1" smtClean="0">
                <a:solidFill>
                  <a:schemeClr val="accent2"/>
                </a:solidFill>
              </a:rPr>
              <a:t>Cooperative</a:t>
            </a:r>
            <a:r>
              <a:rPr lang="en-US" sz="1600" smtClean="0">
                <a:solidFill>
                  <a:schemeClr val="accent2"/>
                </a:solidFill>
              </a:rPr>
              <a:t> </a:t>
            </a:r>
          </a:p>
          <a:p>
            <a:pPr algn="l">
              <a:buFontTx/>
              <a:buAutoNum type="arabicPeriod"/>
            </a:pPr>
            <a:r>
              <a:rPr lang="en-US" sz="1600" b="1" smtClean="0">
                <a:solidFill>
                  <a:schemeClr val="accent2"/>
                </a:solidFill>
              </a:rPr>
              <a:t>Passive Resistance</a:t>
            </a:r>
            <a:r>
              <a:rPr lang="en-US" sz="1600" smtClean="0">
                <a:solidFill>
                  <a:schemeClr val="accent2"/>
                </a:solidFill>
              </a:rPr>
              <a:t>  </a:t>
            </a:r>
          </a:p>
          <a:p>
            <a:pPr algn="l">
              <a:buFontTx/>
              <a:buAutoNum type="arabicPeriod"/>
            </a:pPr>
            <a:r>
              <a:rPr lang="en-US" sz="1600" b="1" smtClean="0">
                <a:solidFill>
                  <a:schemeClr val="accent2"/>
                </a:solidFill>
              </a:rPr>
              <a:t>Active Resistance</a:t>
            </a:r>
            <a:r>
              <a:rPr lang="en-US" sz="1600" smtClean="0">
                <a:solidFill>
                  <a:schemeClr val="accent2"/>
                </a:solidFill>
              </a:rPr>
              <a:t> </a:t>
            </a:r>
          </a:p>
          <a:p>
            <a:pPr algn="l">
              <a:buFontTx/>
              <a:buAutoNum type="arabicPeriod"/>
            </a:pPr>
            <a:r>
              <a:rPr lang="en-US" sz="1600" b="1" smtClean="0">
                <a:solidFill>
                  <a:schemeClr val="accent2"/>
                </a:solidFill>
              </a:rPr>
              <a:t>Assaultive</a:t>
            </a:r>
            <a:r>
              <a:rPr lang="en-US" sz="1600" smtClean="0">
                <a:solidFill>
                  <a:schemeClr val="accent2"/>
                </a:solidFill>
              </a:rPr>
              <a:t> </a:t>
            </a:r>
          </a:p>
          <a:p>
            <a:pPr algn="l">
              <a:buFontTx/>
              <a:buAutoNum type="arabicPeriod"/>
            </a:pPr>
            <a:r>
              <a:rPr lang="en-US" sz="1600" b="1" smtClean="0">
                <a:solidFill>
                  <a:schemeClr val="accent2"/>
                </a:solidFill>
              </a:rPr>
              <a:t>Grievous Bodily Harm or Death</a:t>
            </a:r>
            <a:r>
              <a:rPr lang="en-US" sz="1600" smtClean="0">
                <a:solidFill>
                  <a:schemeClr val="accent2"/>
                </a:solidFill>
              </a:rPr>
              <a:t> </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Levels of Resistance</a:t>
            </a:r>
          </a:p>
        </p:txBody>
      </p:sp>
    </p:spTree>
    <p:extLst>
      <p:ext uri="{BB962C8B-B14F-4D97-AF65-F5344CB8AC3E}">
        <p14:creationId xmlns:p14="http://schemas.microsoft.com/office/powerpoint/2010/main" xmlns="" val="297521230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Levels of Resistance</a:t>
            </a:r>
          </a:p>
        </p:txBody>
      </p:sp>
      <p:sp>
        <p:nvSpPr>
          <p:cNvPr id="5" name="Rectangle 4"/>
          <p:cNvSpPr/>
          <p:nvPr/>
        </p:nvSpPr>
        <p:spPr>
          <a:xfrm>
            <a:off x="827088" y="1052513"/>
            <a:ext cx="8137525" cy="5327650"/>
          </a:xfrm>
          <a:prstGeom prst="rect">
            <a:avLst/>
          </a:prstGeom>
        </p:spPr>
        <p:txBody>
          <a:bodyPr>
            <a:spAutoFit/>
          </a:bodyPr>
          <a:lstStyle/>
          <a:p>
            <a:pPr algn="just" fontAlgn="base">
              <a:spcBef>
                <a:spcPct val="0"/>
              </a:spcBef>
              <a:spcAft>
                <a:spcPct val="0"/>
              </a:spcAft>
              <a:defRPr/>
            </a:pPr>
            <a:r>
              <a:rPr lang="en-US" sz="1000" dirty="0">
                <a:solidFill>
                  <a:srgbClr val="000000"/>
                </a:solidFill>
              </a:rPr>
              <a:t> </a:t>
            </a:r>
            <a:endParaRPr lang="en-US" sz="1400" dirty="0">
              <a:solidFill>
                <a:srgbClr val="000000"/>
              </a:solidFill>
            </a:endParaRPr>
          </a:p>
          <a:p>
            <a:pPr marL="342900" indent="-342900" algn="just" fontAlgn="base">
              <a:spcBef>
                <a:spcPct val="0"/>
              </a:spcBef>
              <a:spcAft>
                <a:spcPct val="0"/>
              </a:spcAft>
              <a:defRPr/>
            </a:pPr>
            <a:r>
              <a:rPr lang="en-US" sz="2000" b="1" dirty="0">
                <a:solidFill>
                  <a:srgbClr val="333399"/>
                </a:solidFill>
              </a:rPr>
              <a:t>Cooperative</a:t>
            </a:r>
            <a:r>
              <a:rPr lang="en-US" sz="2000" dirty="0">
                <a:solidFill>
                  <a:srgbClr val="333399"/>
                </a:solidFill>
              </a:rPr>
              <a:t> </a:t>
            </a:r>
            <a:r>
              <a:rPr lang="en-US" sz="2000" i="1" dirty="0">
                <a:solidFill>
                  <a:srgbClr val="333399"/>
                </a:solidFill>
              </a:rPr>
              <a:t>(white)</a:t>
            </a:r>
            <a:r>
              <a:rPr lang="en-US" sz="2000" dirty="0">
                <a:solidFill>
                  <a:srgbClr val="333399"/>
                </a:solidFill>
              </a:rPr>
              <a:t> - commonly known as a “Yes” person.  This individual obeys all lawful orders and direction by an officer.</a:t>
            </a:r>
          </a:p>
          <a:p>
            <a:pPr marL="342900" indent="-342900" algn="just" fontAlgn="base">
              <a:spcBef>
                <a:spcPct val="0"/>
              </a:spcBef>
              <a:spcAft>
                <a:spcPct val="0"/>
              </a:spcAft>
              <a:buFont typeface="+mj-lt"/>
              <a:buAutoNum type="arabicPeriod"/>
              <a:defRPr/>
            </a:pPr>
            <a:endParaRPr lang="en-US" sz="2000" dirty="0">
              <a:solidFill>
                <a:srgbClr val="333399"/>
              </a:solidFill>
            </a:endParaRPr>
          </a:p>
          <a:p>
            <a:pPr marL="342900" indent="-342900" algn="just" fontAlgn="base">
              <a:spcBef>
                <a:spcPct val="0"/>
              </a:spcBef>
              <a:spcAft>
                <a:spcPct val="0"/>
              </a:spcAft>
              <a:defRPr/>
            </a:pPr>
            <a:r>
              <a:rPr lang="en-US" sz="2000" b="1" dirty="0">
                <a:solidFill>
                  <a:srgbClr val="333399"/>
                </a:solidFill>
              </a:rPr>
              <a:t>Passive Resistance</a:t>
            </a:r>
            <a:r>
              <a:rPr lang="en-US" sz="2000" dirty="0">
                <a:solidFill>
                  <a:srgbClr val="333399"/>
                </a:solidFill>
              </a:rPr>
              <a:t> </a:t>
            </a:r>
            <a:r>
              <a:rPr lang="en-US" sz="2000" i="1" dirty="0">
                <a:solidFill>
                  <a:srgbClr val="333399"/>
                </a:solidFill>
              </a:rPr>
              <a:t>(light gray)</a:t>
            </a:r>
            <a:r>
              <a:rPr lang="en-US" sz="2000" dirty="0">
                <a:solidFill>
                  <a:srgbClr val="333399"/>
                </a:solidFill>
              </a:rPr>
              <a:t> - this individual does not physically interfere with an officer’s attempt at control, but does nothing to assist.  Common examples of this resistance would be “dead-weight”, a protest “sit-in”, and the body going limp, refusing to leave an area and not obeying a lawful order.</a:t>
            </a:r>
          </a:p>
          <a:p>
            <a:pPr marL="342900" indent="-342900" algn="just" fontAlgn="base">
              <a:spcBef>
                <a:spcPct val="0"/>
              </a:spcBef>
              <a:spcAft>
                <a:spcPct val="0"/>
              </a:spcAft>
              <a:defRPr/>
            </a:pPr>
            <a:r>
              <a:rPr lang="en-US" sz="2000" dirty="0">
                <a:solidFill>
                  <a:srgbClr val="333399"/>
                </a:solidFill>
              </a:rPr>
              <a:t> </a:t>
            </a:r>
          </a:p>
          <a:p>
            <a:pPr marL="342900" indent="-342900" algn="just" fontAlgn="base">
              <a:spcBef>
                <a:spcPct val="0"/>
              </a:spcBef>
              <a:spcAft>
                <a:spcPct val="0"/>
              </a:spcAft>
              <a:defRPr/>
            </a:pPr>
            <a:r>
              <a:rPr lang="en-US" sz="2000" b="1" dirty="0">
                <a:solidFill>
                  <a:srgbClr val="333399"/>
                </a:solidFill>
              </a:rPr>
              <a:t>Active Resistance</a:t>
            </a:r>
            <a:r>
              <a:rPr lang="en-US" sz="2000" dirty="0">
                <a:solidFill>
                  <a:srgbClr val="333399"/>
                </a:solidFill>
              </a:rPr>
              <a:t> </a:t>
            </a:r>
            <a:r>
              <a:rPr lang="en-US" sz="2000" i="1" dirty="0">
                <a:solidFill>
                  <a:srgbClr val="333399"/>
                </a:solidFill>
              </a:rPr>
              <a:t>(gray)</a:t>
            </a:r>
            <a:r>
              <a:rPr lang="en-US" sz="2000" dirty="0">
                <a:solidFill>
                  <a:srgbClr val="333399"/>
                </a:solidFill>
              </a:rPr>
              <a:t>  - this individual doesn’t physically assault the officer, but actively resists in such a manner that won’t allow the officer to control.  Often accompanying this type of resistance is “Verbal Non-Compliance” (refusing a lawful order or direction).  Examples of this resistance are pulling away from the officer or attempting to flee.</a:t>
            </a:r>
          </a:p>
          <a:p>
            <a:pPr marL="342900" indent="-342900" algn="just" fontAlgn="base">
              <a:spcBef>
                <a:spcPct val="0"/>
              </a:spcBef>
              <a:spcAft>
                <a:spcPct val="0"/>
              </a:spcAft>
              <a:defRPr/>
            </a:pPr>
            <a:r>
              <a:rPr lang="en-US" sz="1400" dirty="0">
                <a:solidFill>
                  <a:srgbClr val="000000"/>
                </a:solidFill>
              </a:rPr>
              <a:t> </a:t>
            </a:r>
          </a:p>
          <a:p>
            <a:pPr algn="just" fontAlgn="base">
              <a:lnSpc>
                <a:spcPct val="90000"/>
              </a:lnSpc>
              <a:spcBef>
                <a:spcPct val="0"/>
              </a:spcBef>
              <a:spcAft>
                <a:spcPct val="0"/>
              </a:spcAft>
              <a:defRPr/>
            </a:pPr>
            <a:endParaRPr lang="en-US" dirty="0">
              <a:solidFill>
                <a:srgbClr val="333399"/>
              </a:solidFill>
            </a:endParaRPr>
          </a:p>
        </p:txBody>
      </p:sp>
    </p:spTree>
    <p:extLst>
      <p:ext uri="{BB962C8B-B14F-4D97-AF65-F5344CB8AC3E}">
        <p14:creationId xmlns:p14="http://schemas.microsoft.com/office/powerpoint/2010/main" xmlns="" val="341691633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Levels of Resistance</a:t>
            </a:r>
          </a:p>
        </p:txBody>
      </p:sp>
      <p:sp>
        <p:nvSpPr>
          <p:cNvPr id="5" name="Rectangle 4"/>
          <p:cNvSpPr/>
          <p:nvPr/>
        </p:nvSpPr>
        <p:spPr>
          <a:xfrm>
            <a:off x="827088" y="1052513"/>
            <a:ext cx="8137525" cy="3943350"/>
          </a:xfrm>
          <a:prstGeom prst="rect">
            <a:avLst/>
          </a:prstGeom>
        </p:spPr>
        <p:txBody>
          <a:bodyPr>
            <a:spAutoFit/>
          </a:bodyPr>
          <a:lstStyle/>
          <a:p>
            <a:pPr marL="342900" indent="-342900" algn="just" fontAlgn="base">
              <a:spcBef>
                <a:spcPct val="0"/>
              </a:spcBef>
              <a:spcAft>
                <a:spcPct val="0"/>
              </a:spcAft>
              <a:defRPr/>
            </a:pPr>
            <a:r>
              <a:rPr lang="en-US" b="1" dirty="0">
                <a:solidFill>
                  <a:srgbClr val="333399"/>
                </a:solidFill>
              </a:rPr>
              <a:t>Assaultive</a:t>
            </a:r>
            <a:r>
              <a:rPr lang="en-US" dirty="0">
                <a:solidFill>
                  <a:srgbClr val="333399"/>
                </a:solidFill>
              </a:rPr>
              <a:t> </a:t>
            </a:r>
            <a:r>
              <a:rPr lang="en-US" i="1" dirty="0">
                <a:solidFill>
                  <a:srgbClr val="333399"/>
                </a:solidFill>
              </a:rPr>
              <a:t>(dark gray)</a:t>
            </a:r>
            <a:r>
              <a:rPr lang="en-US" dirty="0">
                <a:solidFill>
                  <a:srgbClr val="333399"/>
                </a:solidFill>
              </a:rPr>
              <a:t> - this individual not only resists a Law Enforcement Officer’s action, but also actually attempts to physically assault the officer.  This type of resistance is sometimes preceded by “pre-assault” cues, commonly known as “Psychological Intimidation” (clenching of fists, facial expressions, threats, etc.), and verbal non-compliance.  (</a:t>
            </a:r>
            <a:r>
              <a:rPr lang="en-US" u="sng" dirty="0">
                <a:solidFill>
                  <a:srgbClr val="333399"/>
                </a:solidFill>
              </a:rPr>
              <a:t>Note</a:t>
            </a:r>
            <a:r>
              <a:rPr lang="en-US" dirty="0">
                <a:solidFill>
                  <a:srgbClr val="333399"/>
                </a:solidFill>
              </a:rPr>
              <a:t>: An officer would be justified to respond physically even against “pre-assault ” cues).</a:t>
            </a:r>
          </a:p>
          <a:p>
            <a:pPr marL="342900" indent="-342900" algn="just" fontAlgn="base">
              <a:spcBef>
                <a:spcPct val="0"/>
              </a:spcBef>
              <a:spcAft>
                <a:spcPct val="0"/>
              </a:spcAft>
              <a:defRPr/>
            </a:pPr>
            <a:r>
              <a:rPr lang="en-US" dirty="0">
                <a:solidFill>
                  <a:srgbClr val="333399"/>
                </a:solidFill>
              </a:rPr>
              <a:t> </a:t>
            </a:r>
          </a:p>
          <a:p>
            <a:pPr marL="342900" indent="-342900" algn="just" fontAlgn="base">
              <a:spcBef>
                <a:spcPct val="0"/>
              </a:spcBef>
              <a:spcAft>
                <a:spcPct val="0"/>
              </a:spcAft>
              <a:defRPr/>
            </a:pPr>
            <a:r>
              <a:rPr lang="en-US" b="1" dirty="0">
                <a:solidFill>
                  <a:srgbClr val="333399"/>
                </a:solidFill>
              </a:rPr>
              <a:t>Grievous Bodily Harm or Death</a:t>
            </a:r>
            <a:r>
              <a:rPr lang="en-US" dirty="0">
                <a:solidFill>
                  <a:srgbClr val="333399"/>
                </a:solidFill>
              </a:rPr>
              <a:t> </a:t>
            </a:r>
            <a:r>
              <a:rPr lang="en-US" i="1" dirty="0">
                <a:solidFill>
                  <a:srgbClr val="333399"/>
                </a:solidFill>
              </a:rPr>
              <a:t>(black)</a:t>
            </a:r>
            <a:r>
              <a:rPr lang="en-US" dirty="0">
                <a:solidFill>
                  <a:srgbClr val="333399"/>
                </a:solidFill>
              </a:rPr>
              <a:t> - this individual </a:t>
            </a:r>
            <a:r>
              <a:rPr lang="en-US" u="sng" dirty="0">
                <a:solidFill>
                  <a:srgbClr val="333399"/>
                </a:solidFill>
              </a:rPr>
              <a:t>violently</a:t>
            </a:r>
            <a:r>
              <a:rPr lang="en-US" dirty="0">
                <a:solidFill>
                  <a:srgbClr val="333399"/>
                </a:solidFill>
              </a:rPr>
              <a:t> resists.  The resistance level exhibited attempts to cause grievous bodily harm or death the officer.  Examples of these actions are a subject attempting to disarm a law enforcement officer where the officer fears grievous bodily harm or death or an attack with weapon the officer fears grievous bodily harm or death from.</a:t>
            </a:r>
          </a:p>
          <a:p>
            <a:pPr algn="just" fontAlgn="base">
              <a:lnSpc>
                <a:spcPct val="90000"/>
              </a:lnSpc>
              <a:spcBef>
                <a:spcPct val="0"/>
              </a:spcBef>
              <a:spcAft>
                <a:spcPct val="0"/>
              </a:spcAft>
              <a:defRPr/>
            </a:pPr>
            <a:endParaRPr lang="en-US" dirty="0">
              <a:solidFill>
                <a:srgbClr val="333399"/>
              </a:solidFill>
            </a:endParaRPr>
          </a:p>
        </p:txBody>
      </p:sp>
    </p:spTree>
    <p:extLst>
      <p:ext uri="{BB962C8B-B14F-4D97-AF65-F5344CB8AC3E}">
        <p14:creationId xmlns:p14="http://schemas.microsoft.com/office/powerpoint/2010/main" xmlns="" val="21606566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5"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pPr>
            <a:r>
              <a:rPr lang="en-US" smtClean="0">
                <a:solidFill>
                  <a:schemeClr val="accent2"/>
                </a:solidFill>
              </a:rPr>
              <a:t>The Use of Force Framework identifies 5 options for force:</a:t>
            </a:r>
          </a:p>
          <a:p>
            <a:pPr algn="just" eaLnBrk="1" hangingPunct="1">
              <a:lnSpc>
                <a:spcPct val="90000"/>
              </a:lnSpc>
            </a:pPr>
            <a:endParaRPr lang="en-US" smtClean="0">
              <a:solidFill>
                <a:schemeClr val="accent2"/>
              </a:solidFill>
            </a:endParaRPr>
          </a:p>
          <a:p>
            <a:pPr algn="just" eaLnBrk="1" hangingPunct="1">
              <a:lnSpc>
                <a:spcPct val="90000"/>
              </a:lnSpc>
              <a:buFontTx/>
              <a:buAutoNum type="arabicPeriod"/>
            </a:pPr>
            <a:r>
              <a:rPr lang="en-US" smtClean="0">
                <a:solidFill>
                  <a:schemeClr val="accent2"/>
                </a:solidFill>
              </a:rPr>
              <a:t>Office Presence</a:t>
            </a:r>
          </a:p>
          <a:p>
            <a:pPr algn="just" eaLnBrk="1" hangingPunct="1">
              <a:lnSpc>
                <a:spcPct val="90000"/>
              </a:lnSpc>
              <a:buFontTx/>
              <a:buAutoNum type="arabicPeriod"/>
            </a:pPr>
            <a:r>
              <a:rPr lang="en-US" smtClean="0">
                <a:solidFill>
                  <a:schemeClr val="accent2"/>
                </a:solidFill>
              </a:rPr>
              <a:t>Tactical communication</a:t>
            </a:r>
          </a:p>
          <a:p>
            <a:pPr algn="just" eaLnBrk="1" hangingPunct="1">
              <a:lnSpc>
                <a:spcPct val="90000"/>
              </a:lnSpc>
              <a:buFontTx/>
              <a:buAutoNum type="arabicPeriod"/>
            </a:pPr>
            <a:r>
              <a:rPr lang="en-US" smtClean="0">
                <a:solidFill>
                  <a:schemeClr val="accent2"/>
                </a:solidFill>
              </a:rPr>
              <a:t>Physical Control</a:t>
            </a:r>
          </a:p>
          <a:p>
            <a:pPr algn="just" eaLnBrk="1" hangingPunct="1">
              <a:lnSpc>
                <a:spcPct val="90000"/>
              </a:lnSpc>
              <a:buFontTx/>
              <a:buAutoNum type="arabicPeriod"/>
            </a:pPr>
            <a:r>
              <a:rPr lang="en-US" smtClean="0">
                <a:solidFill>
                  <a:schemeClr val="accent2"/>
                </a:solidFill>
              </a:rPr>
              <a:t>Intermediate Weapons</a:t>
            </a:r>
          </a:p>
          <a:p>
            <a:pPr algn="just" eaLnBrk="1" hangingPunct="1">
              <a:lnSpc>
                <a:spcPct val="90000"/>
              </a:lnSpc>
              <a:buFontTx/>
              <a:buAutoNum type="arabicPeriod"/>
            </a:pPr>
            <a:r>
              <a:rPr lang="en-US" smtClean="0">
                <a:solidFill>
                  <a:schemeClr val="accent2"/>
                </a:solidFill>
              </a:rPr>
              <a:t>Lethal Force</a:t>
            </a:r>
          </a:p>
          <a:p>
            <a:pPr algn="just" eaLnBrk="1" hangingPunct="1">
              <a:lnSpc>
                <a:spcPct val="90000"/>
              </a:lnSpc>
            </a:pPr>
            <a:r>
              <a:rPr lang="en-US" smtClean="0">
                <a:solidFill>
                  <a:schemeClr val="accent2"/>
                </a:solidFill>
              </a:rPr>
              <a:t> </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374102485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39" name="Rectangle 4"/>
          <p:cNvSpPr>
            <a:spLocks noGrp="1" noChangeArrowheads="1"/>
          </p:cNvSpPr>
          <p:nvPr>
            <p:ph type="subTitle" idx="1"/>
          </p:nvPr>
        </p:nvSpPr>
        <p:spPr>
          <a:xfrm>
            <a:off x="900113" y="1052513"/>
            <a:ext cx="7775575" cy="5616575"/>
          </a:xfrm>
        </p:spPr>
        <p:txBody>
          <a:bodyPr/>
          <a:lstStyle/>
          <a:p>
            <a:pPr algn="just" eaLnBrk="1" hangingPunct="1">
              <a:lnSpc>
                <a:spcPct val="90000"/>
              </a:lnSpc>
            </a:pPr>
            <a:r>
              <a:rPr lang="en-US" b="1" smtClean="0">
                <a:solidFill>
                  <a:schemeClr val="accent2"/>
                </a:solidFill>
              </a:rPr>
              <a:t>Officer Presence</a:t>
            </a:r>
            <a:r>
              <a:rPr lang="en-US" smtClean="0">
                <a:solidFill>
                  <a:schemeClr val="accent2"/>
                </a:solidFill>
              </a:rPr>
              <a:t> </a:t>
            </a:r>
            <a:r>
              <a:rPr lang="en-US" i="1" smtClean="0">
                <a:solidFill>
                  <a:schemeClr val="accent2"/>
                </a:solidFill>
              </a:rPr>
              <a:t>(blue)</a:t>
            </a:r>
            <a:r>
              <a:rPr lang="en-US" smtClean="0">
                <a:solidFill>
                  <a:schemeClr val="accent2"/>
                </a:solidFill>
              </a:rPr>
              <a:t> </a:t>
            </a:r>
          </a:p>
          <a:p>
            <a:pPr algn="just" eaLnBrk="1" hangingPunct="1">
              <a:lnSpc>
                <a:spcPct val="90000"/>
              </a:lnSpc>
            </a:pPr>
            <a:r>
              <a:rPr lang="en-US" smtClean="0">
                <a:solidFill>
                  <a:schemeClr val="accent2"/>
                </a:solidFill>
              </a:rPr>
              <a:t>- appearance, uniform, reputation, physical stature, number of officers.  Many people do not feel that presence is a force option, but in actual fact, a law enforcement officer’s mere presence often influences or controls a person’s behavior.</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399248369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3" name="Rectangle 4"/>
          <p:cNvSpPr>
            <a:spLocks noGrp="1" noChangeArrowheads="1"/>
          </p:cNvSpPr>
          <p:nvPr>
            <p:ph type="subTitle" idx="1"/>
          </p:nvPr>
        </p:nvSpPr>
        <p:spPr>
          <a:xfrm>
            <a:off x="900113" y="1052513"/>
            <a:ext cx="7775575" cy="5616575"/>
          </a:xfrm>
        </p:spPr>
        <p:txBody>
          <a:bodyPr/>
          <a:lstStyle/>
          <a:p>
            <a:pPr algn="just"/>
            <a:r>
              <a:rPr lang="en-US" b="1" smtClean="0">
                <a:solidFill>
                  <a:schemeClr val="accent2"/>
                </a:solidFill>
              </a:rPr>
              <a:t>Tactical Communication (Dialogue)</a:t>
            </a:r>
            <a:r>
              <a:rPr lang="en-US" smtClean="0">
                <a:solidFill>
                  <a:schemeClr val="accent2"/>
                </a:solidFill>
              </a:rPr>
              <a:t> </a:t>
            </a:r>
            <a:r>
              <a:rPr lang="en-US" i="1" smtClean="0">
                <a:solidFill>
                  <a:schemeClr val="accent2"/>
                </a:solidFill>
              </a:rPr>
              <a:t>(green)</a:t>
            </a:r>
            <a:r>
              <a:rPr lang="en-US" smtClean="0">
                <a:solidFill>
                  <a:schemeClr val="accent2"/>
                </a:solidFill>
              </a:rPr>
              <a:t> - verbal skills in conjunction with non-verbal skills.  Suggestions, advice, directions continuing through to loud, repetitive commands, in conjunction with facial expressions, stance, eye contact, etc.  Dialogue is used continually with the rest of the force options.  In fact, an extremely high percentage of all encounters with offenders are resolved at this level.</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16469193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87" name="Rectangle 4"/>
          <p:cNvSpPr>
            <a:spLocks noGrp="1" noChangeArrowheads="1"/>
          </p:cNvSpPr>
          <p:nvPr>
            <p:ph type="subTitle" idx="1"/>
          </p:nvPr>
        </p:nvSpPr>
        <p:spPr>
          <a:xfrm>
            <a:off x="900113" y="1052513"/>
            <a:ext cx="7775575" cy="5616575"/>
          </a:xfrm>
        </p:spPr>
        <p:txBody>
          <a:bodyPr/>
          <a:lstStyle/>
          <a:p>
            <a:pPr algn="just"/>
            <a:r>
              <a:rPr lang="en-US" sz="2000" b="1" smtClean="0">
                <a:solidFill>
                  <a:schemeClr val="accent2"/>
                </a:solidFill>
              </a:rPr>
              <a:t>Physical Control Soft / Hard</a:t>
            </a:r>
            <a:r>
              <a:rPr lang="en-US" sz="2000" smtClean="0">
                <a:solidFill>
                  <a:schemeClr val="accent2"/>
                </a:solidFill>
              </a:rPr>
              <a:t> </a:t>
            </a:r>
            <a:r>
              <a:rPr lang="en-US" sz="2000" i="1" smtClean="0">
                <a:solidFill>
                  <a:schemeClr val="accent2"/>
                </a:solidFill>
              </a:rPr>
              <a:t>(yellow)</a:t>
            </a:r>
            <a:r>
              <a:rPr lang="en-US" sz="2000" smtClean="0">
                <a:solidFill>
                  <a:schemeClr val="accent2"/>
                </a:solidFill>
              </a:rPr>
              <a:t> - there are various sub-levels of force within the empty hand option.  Sub-levels of force include:</a:t>
            </a:r>
          </a:p>
          <a:p>
            <a:r>
              <a:rPr lang="en-US" sz="2000" smtClean="0">
                <a:solidFill>
                  <a:schemeClr val="accent2"/>
                </a:solidFill>
              </a:rPr>
              <a:t> </a:t>
            </a:r>
          </a:p>
          <a:p>
            <a:pPr algn="l">
              <a:buFontTx/>
              <a:buChar char="•"/>
            </a:pPr>
            <a:r>
              <a:rPr lang="en-US" sz="2000" smtClean="0">
                <a:solidFill>
                  <a:schemeClr val="accent2"/>
                </a:solidFill>
              </a:rPr>
              <a:t> Escort Position (implied force)</a:t>
            </a:r>
          </a:p>
          <a:p>
            <a:pPr algn="l">
              <a:buFontTx/>
              <a:buChar char="•"/>
            </a:pPr>
            <a:r>
              <a:rPr lang="en-US" sz="2000" smtClean="0">
                <a:solidFill>
                  <a:schemeClr val="accent2"/>
                </a:solidFill>
              </a:rPr>
              <a:t>Superior Physical Strength (size or numbers)</a:t>
            </a:r>
          </a:p>
          <a:p>
            <a:pPr algn="l">
              <a:buFontTx/>
              <a:buChar char="•"/>
            </a:pPr>
            <a:r>
              <a:rPr lang="en-US" sz="2000" smtClean="0">
                <a:solidFill>
                  <a:schemeClr val="accent2"/>
                </a:solidFill>
              </a:rPr>
              <a:t>Balance Displacement Techniques (throws, takedowns)</a:t>
            </a:r>
          </a:p>
          <a:p>
            <a:pPr algn="l">
              <a:buFontTx/>
              <a:buChar char="•"/>
            </a:pPr>
            <a:r>
              <a:rPr lang="en-US" sz="2000" smtClean="0">
                <a:solidFill>
                  <a:schemeClr val="accent2"/>
                </a:solidFill>
              </a:rPr>
              <a:t>Pain Compliance Techniques (joint locks, pressure points, hair control, etc.)</a:t>
            </a:r>
          </a:p>
          <a:p>
            <a:pPr algn="l">
              <a:buFontTx/>
              <a:buChar char="•"/>
            </a:pPr>
            <a:r>
              <a:rPr lang="en-US" sz="2000" smtClean="0">
                <a:solidFill>
                  <a:schemeClr val="accent2"/>
                </a:solidFill>
              </a:rPr>
              <a:t>Empty Hand or Weaponless Impact (stuns, strikes &amp; kicks, using various parts of the anatomy)</a:t>
            </a:r>
          </a:p>
          <a:p>
            <a:pPr algn="l">
              <a:buFontTx/>
              <a:buChar char="•"/>
            </a:pPr>
            <a:r>
              <a:rPr lang="en-US" sz="2000" smtClean="0">
                <a:solidFill>
                  <a:schemeClr val="accent2"/>
                </a:solidFill>
              </a:rPr>
              <a:t>Lateral Neck Restraint (rendering a subject unconscious through pressure to the sides of the neck resulting in a lack of oxygenated blood to the brain).  LNR is the highest level of physical control.</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6476154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4"/>
          <p:cNvSpPr>
            <a:spLocks noGrp="1" noChangeArrowheads="1"/>
          </p:cNvSpPr>
          <p:nvPr>
            <p:ph type="subTitle" idx="1"/>
          </p:nvPr>
        </p:nvSpPr>
        <p:spPr>
          <a:xfrm>
            <a:off x="928688" y="1000125"/>
            <a:ext cx="7775575" cy="5715000"/>
          </a:xfrm>
        </p:spPr>
        <p:txBody>
          <a:bodyPr/>
          <a:lstStyle/>
          <a:p>
            <a:pPr algn="l" eaLnBrk="1" hangingPunct="1">
              <a:lnSpc>
                <a:spcPct val="80000"/>
              </a:lnSpc>
              <a:buFontTx/>
              <a:buChar char="•"/>
            </a:pPr>
            <a:r>
              <a:rPr lang="en-US" sz="2800" smtClean="0">
                <a:solidFill>
                  <a:schemeClr val="accent2"/>
                </a:solidFill>
              </a:rPr>
              <a:t>Topic: Legal Articulation</a:t>
            </a:r>
          </a:p>
          <a:p>
            <a:pPr algn="l" eaLnBrk="1" hangingPunct="1">
              <a:lnSpc>
                <a:spcPct val="80000"/>
              </a:lnSpc>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Objectives: (Classroom)</a:t>
            </a:r>
          </a:p>
          <a:p>
            <a:pPr algn="l" eaLnBrk="1" hangingPunct="1">
              <a:lnSpc>
                <a:spcPct val="80000"/>
              </a:lnSpc>
              <a:buFontTx/>
              <a:buChar char="•"/>
            </a:pPr>
            <a:endParaRPr lang="en-US" sz="2800" smtClean="0">
              <a:solidFill>
                <a:schemeClr val="accent2"/>
              </a:solidFill>
            </a:endParaRPr>
          </a:p>
          <a:p>
            <a:pPr lvl="1" algn="l" eaLnBrk="1" hangingPunct="1">
              <a:lnSpc>
                <a:spcPct val="80000"/>
              </a:lnSpc>
              <a:buFont typeface="Arial" charset="0"/>
              <a:buChar char="•"/>
            </a:pPr>
            <a:r>
              <a:rPr lang="en-US" smtClean="0">
                <a:solidFill>
                  <a:schemeClr val="accent2"/>
                </a:solidFill>
              </a:rPr>
              <a:t>Identify and utilize the Canadian Criminal Code</a:t>
            </a:r>
          </a:p>
          <a:p>
            <a:pPr lvl="1" algn="l" eaLnBrk="1" hangingPunct="1">
              <a:lnSpc>
                <a:spcPct val="80000"/>
              </a:lnSpc>
              <a:buFont typeface="Arial" charset="0"/>
              <a:buChar char="•"/>
            </a:pPr>
            <a:endParaRPr lang="en-US" smtClean="0">
              <a:solidFill>
                <a:schemeClr val="accent2"/>
              </a:solidFill>
            </a:endParaRPr>
          </a:p>
          <a:p>
            <a:pPr lvl="1" algn="l" eaLnBrk="1" hangingPunct="1">
              <a:lnSpc>
                <a:spcPct val="80000"/>
              </a:lnSpc>
              <a:buFont typeface="Arial" charset="0"/>
              <a:buChar char="•"/>
            </a:pPr>
            <a:r>
              <a:rPr lang="en-US" smtClean="0">
                <a:solidFill>
                  <a:schemeClr val="accent2"/>
                </a:solidFill>
              </a:rPr>
              <a:t>Understand subject resistance model</a:t>
            </a:r>
          </a:p>
          <a:p>
            <a:pPr lvl="1" algn="l" eaLnBrk="1" hangingPunct="1">
              <a:lnSpc>
                <a:spcPct val="80000"/>
              </a:lnSpc>
              <a:buFont typeface="Arial" charset="0"/>
              <a:buChar char="•"/>
            </a:pPr>
            <a:endParaRPr lang="en-US" smtClean="0">
              <a:solidFill>
                <a:schemeClr val="accent2"/>
              </a:solidFill>
            </a:endParaRPr>
          </a:p>
          <a:p>
            <a:pPr lvl="1" algn="l" eaLnBrk="1" hangingPunct="1">
              <a:lnSpc>
                <a:spcPct val="80000"/>
              </a:lnSpc>
              <a:buFont typeface="Arial" charset="0"/>
              <a:buChar char="•"/>
            </a:pPr>
            <a:r>
              <a:rPr lang="en-US" smtClean="0">
                <a:solidFill>
                  <a:schemeClr val="accent2"/>
                </a:solidFill>
              </a:rPr>
              <a:t>Understand Use of Force Framework</a:t>
            </a:r>
          </a:p>
          <a:p>
            <a:pPr lvl="1" algn="l" eaLnBrk="1" hangingPunct="1">
              <a:lnSpc>
                <a:spcPct val="80000"/>
              </a:lnSpc>
              <a:buFont typeface="Arial" charset="0"/>
              <a:buChar char="•"/>
            </a:pPr>
            <a:endParaRPr lang="en-US" smtClean="0">
              <a:solidFill>
                <a:schemeClr val="accent2"/>
              </a:solidFill>
            </a:endParaRPr>
          </a:p>
          <a:p>
            <a:pPr lvl="1" algn="l" eaLnBrk="1" hangingPunct="1">
              <a:lnSpc>
                <a:spcPct val="80000"/>
              </a:lnSpc>
              <a:buFont typeface="Arial" charset="0"/>
              <a:buChar char="•"/>
            </a:pPr>
            <a:r>
              <a:rPr lang="en-US" smtClean="0">
                <a:solidFill>
                  <a:schemeClr val="accent2"/>
                </a:solidFill>
              </a:rPr>
              <a:t> Understand the elements of effective use of force</a:t>
            </a:r>
          </a:p>
          <a:p>
            <a:pPr lvl="1" algn="l" eaLnBrk="1" hangingPunct="1">
              <a:lnSpc>
                <a:spcPct val="80000"/>
              </a:lnSpc>
            </a:pPr>
            <a:endParaRPr lang="en-US" sz="2400" smtClean="0">
              <a:solidFill>
                <a:schemeClr val="accent2"/>
              </a:solidFill>
            </a:endParaRP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136198453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1" name="Rectangle 4"/>
          <p:cNvSpPr>
            <a:spLocks noGrp="1" noChangeArrowheads="1"/>
          </p:cNvSpPr>
          <p:nvPr>
            <p:ph type="subTitle" idx="1"/>
          </p:nvPr>
        </p:nvSpPr>
        <p:spPr>
          <a:xfrm>
            <a:off x="900113" y="1052513"/>
            <a:ext cx="7775575" cy="5616575"/>
          </a:xfrm>
        </p:spPr>
        <p:txBody>
          <a:bodyPr/>
          <a:lstStyle/>
          <a:p>
            <a:pPr algn="just"/>
            <a:r>
              <a:rPr lang="en-US" sz="2800" smtClean="0">
                <a:solidFill>
                  <a:schemeClr val="accent2"/>
                </a:solidFill>
              </a:rPr>
              <a:t>Generally speaking, physical control (or empty hand) means any physical technique the officer uses to control the subject that does not involve the use of a weapon.  </a:t>
            </a:r>
          </a:p>
          <a:p>
            <a:pPr algn="just"/>
            <a:r>
              <a:rPr lang="en-US" sz="2800" smtClean="0">
                <a:solidFill>
                  <a:schemeClr val="accent2"/>
                </a:solidFill>
              </a:rPr>
              <a:t> </a:t>
            </a:r>
          </a:p>
          <a:p>
            <a:pPr algn="just"/>
            <a:r>
              <a:rPr lang="en-US" sz="2800" smtClean="0">
                <a:solidFill>
                  <a:schemeClr val="accent2"/>
                </a:solidFill>
              </a:rPr>
              <a:t>Soft techniques are control-oriented and have a lower probability of causing injury.  These techniques typically rely upon pain compliance such as restraining techniques, pressure points and joint/arm locks.  Handcuffing would also be included in this category.  These techniques are generally applicable to a subject exhibiting passive resistant and active resistant behavior.</a:t>
            </a:r>
          </a:p>
          <a:p>
            <a:pPr algn="just"/>
            <a:r>
              <a:rPr lang="en-US" sz="2000" smtClean="0"/>
              <a:t> </a:t>
            </a:r>
          </a:p>
          <a:p>
            <a:pPr algn="just"/>
            <a:r>
              <a:rPr lang="en-US" sz="2000" smtClean="0"/>
              <a:t/>
            </a:r>
            <a:br>
              <a:rPr lang="en-US" sz="2000" smtClean="0"/>
            </a:br>
            <a:endParaRPr lang="en-US" sz="2000" smtClean="0"/>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325078927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5" name="Rectangle 4"/>
          <p:cNvSpPr>
            <a:spLocks noGrp="1" noChangeArrowheads="1"/>
          </p:cNvSpPr>
          <p:nvPr>
            <p:ph type="subTitle" idx="1"/>
          </p:nvPr>
        </p:nvSpPr>
        <p:spPr>
          <a:xfrm>
            <a:off x="900113" y="1052513"/>
            <a:ext cx="7775575" cy="5616575"/>
          </a:xfrm>
        </p:spPr>
        <p:txBody>
          <a:bodyPr/>
          <a:lstStyle/>
          <a:p>
            <a:pPr algn="just"/>
            <a:r>
              <a:rPr lang="en-US" sz="2800" smtClean="0">
                <a:solidFill>
                  <a:schemeClr val="accent2"/>
                </a:solidFill>
              </a:rPr>
              <a:t>Hard techniques are intended to stop an aggressor’s behavior or to allow for the application of another control technique.  These physical tactics include such techniques as empty hand strikes, knee strikes, punches, kicks and neck restraints.  Striking large muscle mass areas would be desired target areas; however, the totality of the circumstances would always be taken into account.  These techniques are generally applicable to a subject exhibiting behavior that the officer perceives as being active resistant to assaultive.</a:t>
            </a: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357097123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Rectangle 4"/>
          <p:cNvSpPr>
            <a:spLocks noGrp="1" noChangeArrowheads="1"/>
          </p:cNvSpPr>
          <p:nvPr>
            <p:ph type="subTitle" idx="1"/>
          </p:nvPr>
        </p:nvSpPr>
        <p:spPr>
          <a:xfrm>
            <a:off x="900113" y="1052513"/>
            <a:ext cx="7775575" cy="5616575"/>
          </a:xfrm>
        </p:spPr>
        <p:txBody>
          <a:bodyPr/>
          <a:lstStyle/>
          <a:p>
            <a:pPr algn="just"/>
            <a:r>
              <a:rPr lang="en-US" sz="2000" b="1" smtClean="0">
                <a:solidFill>
                  <a:schemeClr val="accent2"/>
                </a:solidFill>
              </a:rPr>
              <a:t>Intermediate Weapons/Weapons of Opportunity</a:t>
            </a:r>
            <a:r>
              <a:rPr lang="en-US" sz="2000" smtClean="0">
                <a:solidFill>
                  <a:schemeClr val="accent2"/>
                </a:solidFill>
              </a:rPr>
              <a:t> </a:t>
            </a:r>
            <a:r>
              <a:rPr lang="en-US" sz="2000" i="1" smtClean="0">
                <a:solidFill>
                  <a:schemeClr val="accent2"/>
                </a:solidFill>
              </a:rPr>
              <a:t>(orange)</a:t>
            </a:r>
            <a:r>
              <a:rPr lang="en-US" sz="2000" smtClean="0">
                <a:solidFill>
                  <a:schemeClr val="accent2"/>
                </a:solidFill>
              </a:rPr>
              <a:t> - again there are various sub-levels in this force option.  This option has relevance to modern day policing as technology is always inventing new methods for less than lethal force.  Attempting to categorize each intermediate weapon would be confusing and unnecessary, as the Atlantic Police Academy Use of Force Model would become lengthy and constantly changing.  This option represents an intermediate group of weapons between empty hand control and firearms.  Sub-levels of force include:</a:t>
            </a:r>
          </a:p>
          <a:p>
            <a:pPr algn="just"/>
            <a:r>
              <a:rPr lang="en-US" sz="2000" smtClean="0">
                <a:solidFill>
                  <a:schemeClr val="accent2"/>
                </a:solidFill>
              </a:rPr>
              <a:t> </a:t>
            </a:r>
          </a:p>
          <a:p>
            <a:pPr algn="just">
              <a:buFontTx/>
              <a:buChar char="•"/>
            </a:pPr>
            <a:r>
              <a:rPr lang="en-US" sz="2000" smtClean="0">
                <a:solidFill>
                  <a:schemeClr val="accent2"/>
                </a:solidFill>
              </a:rPr>
              <a:t>Oleoresin Capsicum Spray (implied force, targeted spray)</a:t>
            </a:r>
          </a:p>
          <a:p>
            <a:pPr algn="just">
              <a:buFontTx/>
              <a:buChar char="•"/>
            </a:pPr>
            <a:r>
              <a:rPr lang="en-US" sz="2000" smtClean="0">
                <a:solidFill>
                  <a:schemeClr val="accent2"/>
                </a:solidFill>
              </a:rPr>
              <a:t>Impact Weapons (implied force, motor dysfunction, joint strikes and deadly force strikes)</a:t>
            </a:r>
          </a:p>
          <a:p>
            <a:pPr algn="just">
              <a:buFontTx/>
              <a:buChar char="•"/>
            </a:pPr>
            <a:r>
              <a:rPr lang="en-US" sz="2000" smtClean="0">
                <a:solidFill>
                  <a:schemeClr val="accent2"/>
                </a:solidFill>
              </a:rPr>
              <a:t>Others may include:  Flashlights, portable radios, etc.</a:t>
            </a:r>
          </a:p>
          <a:p>
            <a:pPr algn="just"/>
            <a:endParaRPr lang="en-US" sz="28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231801776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83" name="Rectangle 4"/>
          <p:cNvSpPr>
            <a:spLocks noGrp="1" noChangeArrowheads="1"/>
          </p:cNvSpPr>
          <p:nvPr>
            <p:ph type="subTitle" idx="1"/>
          </p:nvPr>
        </p:nvSpPr>
        <p:spPr>
          <a:xfrm>
            <a:off x="900113" y="1052513"/>
            <a:ext cx="7775575" cy="5616575"/>
          </a:xfrm>
        </p:spPr>
        <p:txBody>
          <a:bodyPr/>
          <a:lstStyle/>
          <a:p>
            <a:pPr algn="just"/>
            <a:r>
              <a:rPr lang="en-US" sz="2400" b="1" smtClean="0">
                <a:solidFill>
                  <a:schemeClr val="accent2"/>
                </a:solidFill>
              </a:rPr>
              <a:t>Lethal Force</a:t>
            </a:r>
            <a:r>
              <a:rPr lang="en-US" sz="2400" smtClean="0">
                <a:solidFill>
                  <a:schemeClr val="accent2"/>
                </a:solidFill>
              </a:rPr>
              <a:t> </a:t>
            </a:r>
            <a:r>
              <a:rPr lang="en-US" sz="2400" i="1" smtClean="0">
                <a:solidFill>
                  <a:schemeClr val="accent2"/>
                </a:solidFill>
              </a:rPr>
              <a:t>(red)</a:t>
            </a:r>
            <a:r>
              <a:rPr lang="en-US" sz="2400" smtClean="0">
                <a:solidFill>
                  <a:schemeClr val="accent2"/>
                </a:solidFill>
              </a:rPr>
              <a:t> - this includes the sidearm, baton, and would </a:t>
            </a:r>
            <a:r>
              <a:rPr lang="en-US" sz="2400" u="sng" smtClean="0">
                <a:solidFill>
                  <a:schemeClr val="accent2"/>
                </a:solidFill>
              </a:rPr>
              <a:t>also include</a:t>
            </a:r>
            <a:r>
              <a:rPr lang="en-US" sz="2400" smtClean="0">
                <a:solidFill>
                  <a:schemeClr val="accent2"/>
                </a:solidFill>
              </a:rPr>
              <a:t> any other weapon or technique used in a manner that is likely or intended to cause Grievous Bodily Harm or death.  (ie: intentional punch to throat or baton strike to head)</a:t>
            </a:r>
          </a:p>
          <a:p>
            <a:pPr algn="just"/>
            <a:r>
              <a:rPr lang="en-US" sz="2400" smtClean="0">
                <a:solidFill>
                  <a:schemeClr val="accent2"/>
                </a:solidFill>
              </a:rPr>
              <a:t> </a:t>
            </a:r>
          </a:p>
          <a:p>
            <a:pPr algn="just"/>
            <a:r>
              <a:rPr lang="en-US" sz="2400" smtClean="0">
                <a:solidFill>
                  <a:schemeClr val="accent2"/>
                </a:solidFill>
              </a:rPr>
              <a:t>“Law enforcement officers may use lethal force only when </a:t>
            </a:r>
            <a:r>
              <a:rPr lang="en-US" sz="2400" b="1" u="sng" smtClean="0">
                <a:solidFill>
                  <a:schemeClr val="accent2"/>
                </a:solidFill>
              </a:rPr>
              <a:t>necessary</a:t>
            </a:r>
            <a:r>
              <a:rPr lang="en-US" sz="2400" smtClean="0">
                <a:solidFill>
                  <a:schemeClr val="accent2"/>
                </a:solidFill>
              </a:rPr>
              <a:t>, that is, when the officer has a </a:t>
            </a:r>
            <a:r>
              <a:rPr lang="en-US" sz="2400" b="1" u="sng" smtClean="0">
                <a:solidFill>
                  <a:schemeClr val="accent2"/>
                </a:solidFill>
              </a:rPr>
              <a:t>reasonable belief</a:t>
            </a:r>
            <a:r>
              <a:rPr lang="en-US" sz="2400" smtClean="0">
                <a:solidFill>
                  <a:schemeClr val="accent2"/>
                </a:solidFill>
              </a:rPr>
              <a:t> that the subject of such force poses an </a:t>
            </a:r>
            <a:r>
              <a:rPr lang="en-US" sz="2400" b="1" u="sng" smtClean="0">
                <a:solidFill>
                  <a:schemeClr val="accent2"/>
                </a:solidFill>
              </a:rPr>
              <a:t>imminent danger</a:t>
            </a:r>
            <a:r>
              <a:rPr lang="en-US" sz="2400" smtClean="0">
                <a:solidFill>
                  <a:schemeClr val="accent2"/>
                </a:solidFill>
              </a:rPr>
              <a:t> of </a:t>
            </a:r>
            <a:r>
              <a:rPr lang="en-US" sz="2400" b="1" u="sng" smtClean="0">
                <a:solidFill>
                  <a:schemeClr val="accent2"/>
                </a:solidFill>
              </a:rPr>
              <a:t>death or grevious bodily</a:t>
            </a:r>
            <a:r>
              <a:rPr lang="en-US" sz="2400" smtClean="0">
                <a:solidFill>
                  <a:schemeClr val="accent2"/>
                </a:solidFill>
              </a:rPr>
              <a:t> </a:t>
            </a:r>
            <a:r>
              <a:rPr lang="en-US" sz="2400" b="1" u="sng" smtClean="0">
                <a:solidFill>
                  <a:schemeClr val="accent2"/>
                </a:solidFill>
              </a:rPr>
              <a:t>harm</a:t>
            </a:r>
            <a:r>
              <a:rPr lang="en-US" sz="2400" smtClean="0">
                <a:solidFill>
                  <a:schemeClr val="accent2"/>
                </a:solidFill>
              </a:rPr>
              <a:t> to the officer or to another person.”</a:t>
            </a:r>
          </a:p>
          <a:p>
            <a:pPr algn="just"/>
            <a:endParaRPr lang="en-US" sz="24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286138473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7" name="Rectangle 4"/>
          <p:cNvSpPr>
            <a:spLocks noGrp="1" noChangeArrowheads="1"/>
          </p:cNvSpPr>
          <p:nvPr>
            <p:ph type="subTitle" idx="1"/>
          </p:nvPr>
        </p:nvSpPr>
        <p:spPr>
          <a:xfrm>
            <a:off x="900113" y="1052513"/>
            <a:ext cx="7775575" cy="5616575"/>
          </a:xfrm>
        </p:spPr>
        <p:txBody>
          <a:bodyPr/>
          <a:lstStyle/>
          <a:p>
            <a:pPr algn="just"/>
            <a:r>
              <a:rPr lang="en-US" sz="2400" b="1" u="sng" smtClean="0">
                <a:solidFill>
                  <a:schemeClr val="accent2"/>
                </a:solidFill>
              </a:rPr>
              <a:t>Necessary (Necessity)</a:t>
            </a:r>
            <a:endParaRPr lang="en-US" sz="2400" smtClean="0">
              <a:solidFill>
                <a:schemeClr val="accent2"/>
              </a:solidFill>
            </a:endParaRPr>
          </a:p>
          <a:p>
            <a:pPr algn="just"/>
            <a:r>
              <a:rPr lang="en-US" sz="2400" smtClean="0">
                <a:solidFill>
                  <a:schemeClr val="accent2"/>
                </a:solidFill>
              </a:rPr>
              <a:t> </a:t>
            </a:r>
          </a:p>
          <a:p>
            <a:pPr algn="just"/>
            <a:r>
              <a:rPr lang="en-US" sz="2400" smtClean="0">
                <a:solidFill>
                  <a:schemeClr val="accent2"/>
                </a:solidFill>
              </a:rPr>
              <a:t>Necessary means no other reasonable alternative is available to you.  All other available means of preventing imminent and grave danger to you or other persons have failed or would be likely to fail.  There is no safe alternative to using deadly force, and without it, you or others would face imminent and grave danger of death or grevious bodily harm.</a:t>
            </a:r>
          </a:p>
          <a:p>
            <a:pPr algn="just"/>
            <a:r>
              <a:rPr lang="en-US" sz="2400" smtClean="0">
                <a:solidFill>
                  <a:schemeClr val="accent2"/>
                </a:solidFill>
              </a:rPr>
              <a:t> </a:t>
            </a:r>
          </a:p>
          <a:p>
            <a:pPr algn="just"/>
            <a:r>
              <a:rPr lang="en-US" sz="2400" smtClean="0">
                <a:solidFill>
                  <a:schemeClr val="accent2"/>
                </a:solidFill>
              </a:rPr>
              <a:t>An officer is not required to place him or herself, another officer, a subject or the public in unreasonable danger of death or serious physical injury before using deadly force.</a:t>
            </a:r>
          </a:p>
          <a:p>
            <a:pPr algn="just"/>
            <a:endParaRPr lang="en-US" sz="24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390779695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1" name="Rectangle 4"/>
          <p:cNvSpPr>
            <a:spLocks noGrp="1" noChangeArrowheads="1"/>
          </p:cNvSpPr>
          <p:nvPr>
            <p:ph type="subTitle" idx="1"/>
          </p:nvPr>
        </p:nvSpPr>
        <p:spPr>
          <a:xfrm>
            <a:off x="900113" y="1052513"/>
            <a:ext cx="7775575" cy="5616575"/>
          </a:xfrm>
        </p:spPr>
        <p:txBody>
          <a:bodyPr/>
          <a:lstStyle/>
          <a:p>
            <a:pPr algn="just"/>
            <a:r>
              <a:rPr lang="en-US" sz="2400" smtClean="0">
                <a:solidFill>
                  <a:schemeClr val="accent2"/>
                </a:solidFill>
              </a:rPr>
              <a:t>It is important to note that these are </a:t>
            </a:r>
            <a:r>
              <a:rPr lang="en-US" sz="2400" b="1" u="sng" smtClean="0">
                <a:solidFill>
                  <a:schemeClr val="accent2"/>
                </a:solidFill>
              </a:rPr>
              <a:t>FORCE OPTIONS</a:t>
            </a:r>
            <a:r>
              <a:rPr lang="en-US" sz="2400" smtClean="0">
                <a:solidFill>
                  <a:schemeClr val="accent2"/>
                </a:solidFill>
              </a:rPr>
              <a:t> not </a:t>
            </a:r>
            <a:r>
              <a:rPr lang="en-US" sz="2400" b="1" u="sng" smtClean="0">
                <a:solidFill>
                  <a:schemeClr val="accent2"/>
                </a:solidFill>
              </a:rPr>
              <a:t>LEVELS OF FORCE</a:t>
            </a:r>
            <a:r>
              <a:rPr lang="en-US" sz="2400" smtClean="0">
                <a:solidFill>
                  <a:schemeClr val="accent2"/>
                </a:solidFill>
              </a:rPr>
              <a:t>.  If we were to categorize options into levels of force, we would see somewhere between 17 and 35 sub-levels of force, depending upon interpretation.  In fact, some sub-levels of force under the various force options are on par with others.  Certain intermediate weapons actually represent a lower level of force than some empty hand control tactics (eg - O.C. Spray is considered a lower level of force than physically striking a person in an area likely to cause injury).</a:t>
            </a:r>
          </a:p>
          <a:p>
            <a:pPr algn="just"/>
            <a:endParaRPr lang="en-US" sz="24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Force Options</a:t>
            </a:r>
          </a:p>
        </p:txBody>
      </p:sp>
    </p:spTree>
    <p:extLst>
      <p:ext uri="{BB962C8B-B14F-4D97-AF65-F5344CB8AC3E}">
        <p14:creationId xmlns:p14="http://schemas.microsoft.com/office/powerpoint/2010/main" xmlns="" val="133685978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5" name="Rectangle 4"/>
          <p:cNvSpPr>
            <a:spLocks noGrp="1" noChangeArrowheads="1"/>
          </p:cNvSpPr>
          <p:nvPr>
            <p:ph type="subTitle" idx="1"/>
          </p:nvPr>
        </p:nvSpPr>
        <p:spPr>
          <a:xfrm>
            <a:off x="900113" y="1052513"/>
            <a:ext cx="7775575" cy="5616575"/>
          </a:xfrm>
        </p:spPr>
        <p:txBody>
          <a:bodyPr/>
          <a:lstStyle/>
          <a:p>
            <a:pPr algn="just" eaLnBrk="1" hangingPunct="1">
              <a:lnSpc>
                <a:spcPct val="80000"/>
              </a:lnSpc>
            </a:pPr>
            <a:r>
              <a:rPr lang="en-US" sz="2000" smtClean="0">
                <a:solidFill>
                  <a:schemeClr val="accent2"/>
                </a:solidFill>
              </a:rPr>
              <a:t>Legal articulation is the foundation upon which all use of force, arrest and control and Officer Safety Training is built on.</a:t>
            </a:r>
          </a:p>
          <a:p>
            <a:pPr algn="just" eaLnBrk="1" hangingPunct="1">
              <a:lnSpc>
                <a:spcPct val="80000"/>
              </a:lnSpc>
            </a:pPr>
            <a:r>
              <a:rPr lang="en-US" sz="2000" smtClean="0">
                <a:solidFill>
                  <a:schemeClr val="accent2"/>
                </a:solidFill>
              </a:rPr>
              <a:t>It guides an officers actions in any given situation, making sure that their actions and levels of force are justified.</a:t>
            </a:r>
          </a:p>
          <a:p>
            <a:pPr lvl="1" algn="just" eaLnBrk="1" hangingPunct="1">
              <a:lnSpc>
                <a:spcPct val="80000"/>
              </a:lnSpc>
            </a:pPr>
            <a:r>
              <a:rPr lang="en-US" sz="2000" smtClean="0">
                <a:solidFill>
                  <a:schemeClr val="accent2"/>
                </a:solidFill>
              </a:rPr>
              <a:t>Was it reasonable?</a:t>
            </a:r>
          </a:p>
          <a:p>
            <a:pPr lvl="1" algn="just" eaLnBrk="1" hangingPunct="1">
              <a:lnSpc>
                <a:spcPct val="80000"/>
              </a:lnSpc>
            </a:pPr>
            <a:r>
              <a:rPr lang="en-US" sz="2000" smtClean="0">
                <a:solidFill>
                  <a:schemeClr val="accent2"/>
                </a:solidFill>
              </a:rPr>
              <a:t>Was it necessary?</a:t>
            </a:r>
          </a:p>
          <a:p>
            <a:pPr lvl="1" algn="just" eaLnBrk="1" hangingPunct="1">
              <a:lnSpc>
                <a:spcPct val="80000"/>
              </a:lnSpc>
            </a:pPr>
            <a:r>
              <a:rPr lang="en-US" sz="2000" smtClean="0">
                <a:solidFill>
                  <a:schemeClr val="accent2"/>
                </a:solidFill>
              </a:rPr>
              <a:t>Was in excessive? </a:t>
            </a:r>
          </a:p>
          <a:p>
            <a:pPr algn="just" eaLnBrk="1" hangingPunct="1">
              <a:lnSpc>
                <a:spcPct val="80000"/>
              </a:lnSpc>
            </a:pPr>
            <a:r>
              <a:rPr lang="en-US" sz="2000" b="1" smtClean="0">
                <a:solidFill>
                  <a:schemeClr val="accent2"/>
                </a:solidFill>
              </a:rPr>
              <a:t>You have learned</a:t>
            </a:r>
            <a:r>
              <a:rPr lang="en-US" sz="2000" smtClean="0">
                <a:solidFill>
                  <a:schemeClr val="accent2"/>
                </a:solidFill>
              </a:rPr>
              <a:t>:</a:t>
            </a:r>
          </a:p>
          <a:p>
            <a:pPr lvl="1" algn="just" eaLnBrk="1" hangingPunct="1">
              <a:lnSpc>
                <a:spcPct val="80000"/>
              </a:lnSpc>
            </a:pPr>
            <a:r>
              <a:rPr lang="en-US" sz="2000" smtClean="0">
                <a:solidFill>
                  <a:schemeClr val="accent2"/>
                </a:solidFill>
              </a:rPr>
              <a:t>Levels of Control</a:t>
            </a:r>
          </a:p>
          <a:p>
            <a:pPr lvl="1" algn="just" eaLnBrk="1" hangingPunct="1">
              <a:lnSpc>
                <a:spcPct val="80000"/>
              </a:lnSpc>
            </a:pPr>
            <a:r>
              <a:rPr lang="en-US" sz="2000" smtClean="0">
                <a:solidFill>
                  <a:schemeClr val="accent2"/>
                </a:solidFill>
              </a:rPr>
              <a:t>Levels of Resistance</a:t>
            </a:r>
          </a:p>
          <a:p>
            <a:pPr lvl="1" algn="just" eaLnBrk="1" hangingPunct="1">
              <a:lnSpc>
                <a:spcPct val="80000"/>
              </a:lnSpc>
            </a:pPr>
            <a:r>
              <a:rPr lang="en-US" sz="2000" smtClean="0">
                <a:solidFill>
                  <a:schemeClr val="accent2"/>
                </a:solidFill>
              </a:rPr>
              <a:t>Criminal Code </a:t>
            </a:r>
          </a:p>
          <a:p>
            <a:pPr algn="just" eaLnBrk="1" hangingPunct="1">
              <a:lnSpc>
                <a:spcPct val="80000"/>
              </a:lnSpc>
            </a:pPr>
            <a:r>
              <a:rPr lang="en-US" sz="2000" b="1" smtClean="0">
                <a:solidFill>
                  <a:schemeClr val="accent2"/>
                </a:solidFill>
              </a:rPr>
              <a:t>Remember</a:t>
            </a:r>
            <a:r>
              <a:rPr lang="en-US" sz="2000" smtClean="0">
                <a:solidFill>
                  <a:schemeClr val="accent2"/>
                </a:solidFill>
              </a:rPr>
              <a:t>:</a:t>
            </a:r>
          </a:p>
          <a:p>
            <a:pPr lvl="1" algn="just" eaLnBrk="1" hangingPunct="1">
              <a:lnSpc>
                <a:spcPct val="80000"/>
              </a:lnSpc>
            </a:pPr>
            <a:r>
              <a:rPr lang="en-US" sz="2000" smtClean="0">
                <a:solidFill>
                  <a:schemeClr val="accent2"/>
                </a:solidFill>
              </a:rPr>
              <a:t>We are not police officers, and as such must be aware of our limitations, and not exceed them.</a:t>
            </a:r>
          </a:p>
          <a:p>
            <a:pPr lvl="1" algn="just" eaLnBrk="1" hangingPunct="1">
              <a:lnSpc>
                <a:spcPct val="80000"/>
              </a:lnSpc>
            </a:pPr>
            <a:r>
              <a:rPr lang="en-US" sz="2000" smtClean="0">
                <a:solidFill>
                  <a:schemeClr val="accent2"/>
                </a:solidFill>
              </a:rPr>
              <a:t>We are always in the public eye and must be aware of that </a:t>
            </a:r>
          </a:p>
          <a:p>
            <a:pPr algn="just"/>
            <a:endParaRPr lang="en-US" sz="2400" smtClean="0">
              <a:solidFill>
                <a:schemeClr val="accent2"/>
              </a:solidFill>
            </a:endParaRPr>
          </a:p>
        </p:txBody>
      </p:sp>
      <p:sp>
        <p:nvSpPr>
          <p:cNvPr id="7" name="TextBox 6"/>
          <p:cNvSpPr txBox="1"/>
          <p:nvPr/>
        </p:nvSpPr>
        <p:spPr>
          <a:xfrm>
            <a:off x="900113" y="71438"/>
            <a:ext cx="8064500"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 Summary</a:t>
            </a:r>
          </a:p>
        </p:txBody>
      </p:sp>
    </p:spTree>
    <p:extLst>
      <p:ext uri="{BB962C8B-B14F-4D97-AF65-F5344CB8AC3E}">
        <p14:creationId xmlns:p14="http://schemas.microsoft.com/office/powerpoint/2010/main" xmlns="" val="32842772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A:\Andrew Lantz\Crests + Misc Clipart\intro_back-is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9050"/>
            <a:ext cx="9144000" cy="688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5979522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2"/>
          <p:cNvSpPr>
            <a:spLocks noGrp="1" noChangeArrowheads="1"/>
          </p:cNvSpPr>
          <p:nvPr>
            <p:ph type="ctrTitle"/>
          </p:nvPr>
        </p:nvSpPr>
        <p:spPr>
          <a:xfrm>
            <a:off x="1071563" y="1285875"/>
            <a:ext cx="7772400" cy="1470025"/>
          </a:xfrm>
        </p:spPr>
        <p:txBody>
          <a:bodyPr/>
          <a:lstStyle/>
          <a:p>
            <a:pPr eaLnBrk="1" hangingPunct="1"/>
            <a:r>
              <a:rPr lang="en-US" smtClean="0">
                <a:solidFill>
                  <a:schemeClr val="accent2"/>
                </a:solidFill>
              </a:rPr>
              <a:t>TACTICAL HANDCUFFING</a:t>
            </a:r>
          </a:p>
        </p:txBody>
      </p:sp>
      <p:sp>
        <p:nvSpPr>
          <p:cNvPr id="3076" name="Rectangle 3"/>
          <p:cNvSpPr>
            <a:spLocks noGrp="1" noChangeArrowheads="1"/>
          </p:cNvSpPr>
          <p:nvPr>
            <p:ph type="subTitle" idx="1"/>
          </p:nvPr>
        </p:nvSpPr>
        <p:spPr>
          <a:xfrm>
            <a:off x="1143000" y="3643313"/>
            <a:ext cx="7775575" cy="2016125"/>
          </a:xfrm>
        </p:spPr>
        <p:txBody>
          <a:bodyPr/>
          <a:lstStyle/>
          <a:p>
            <a:pPr algn="l" eaLnBrk="1" hangingPunct="1">
              <a:buFontTx/>
              <a:buChar char="•"/>
            </a:pPr>
            <a:r>
              <a:rPr lang="en-US" smtClean="0">
                <a:solidFill>
                  <a:schemeClr val="accent2"/>
                </a:solidFill>
              </a:rPr>
              <a:t>Instructor:</a:t>
            </a:r>
          </a:p>
          <a:p>
            <a:pPr algn="l" eaLnBrk="1" hangingPunct="1">
              <a:buFontTx/>
              <a:buChar char="•"/>
            </a:pPr>
            <a:r>
              <a:rPr lang="en-US" smtClean="0">
                <a:solidFill>
                  <a:schemeClr val="accent2"/>
                </a:solidFill>
              </a:rPr>
              <a:t>Date:</a:t>
            </a:r>
          </a:p>
        </p:txBody>
      </p:sp>
    </p:spTree>
    <p:extLst>
      <p:ext uri="{BB962C8B-B14F-4D97-AF65-F5344CB8AC3E}">
        <p14:creationId xmlns:p14="http://schemas.microsoft.com/office/powerpoint/2010/main" xmlns="" val="198194909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4"/>
          <p:cNvSpPr>
            <a:spLocks noGrp="1" noChangeArrowheads="1"/>
          </p:cNvSpPr>
          <p:nvPr>
            <p:ph type="subTitle" idx="1"/>
          </p:nvPr>
        </p:nvSpPr>
        <p:spPr>
          <a:xfrm>
            <a:off x="928688" y="1000125"/>
            <a:ext cx="7775575" cy="5715000"/>
          </a:xfrm>
        </p:spPr>
        <p:txBody>
          <a:bodyPr/>
          <a:lstStyle/>
          <a:p>
            <a:pPr algn="l" eaLnBrk="1" hangingPunct="1">
              <a:lnSpc>
                <a:spcPct val="80000"/>
              </a:lnSpc>
              <a:buFontTx/>
              <a:buChar char="•"/>
            </a:pPr>
            <a:r>
              <a:rPr lang="en-US" sz="2400" smtClean="0">
                <a:solidFill>
                  <a:schemeClr val="accent2"/>
                </a:solidFill>
              </a:rPr>
              <a:t>Topic: Tactical Handcuffing</a:t>
            </a:r>
          </a:p>
          <a:p>
            <a:pPr algn="l" eaLnBrk="1" hangingPunct="1">
              <a:lnSpc>
                <a:spcPct val="80000"/>
              </a:lnSpc>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Objectives: (Classroom)</a:t>
            </a:r>
          </a:p>
          <a:p>
            <a:pPr lvl="1" algn="l" eaLnBrk="1" hangingPunct="1">
              <a:lnSpc>
                <a:spcPct val="80000"/>
              </a:lnSpc>
              <a:buFont typeface="Arial" charset="0"/>
              <a:buChar char="•"/>
            </a:pPr>
            <a:r>
              <a:rPr lang="en-US" sz="2400" smtClean="0">
                <a:solidFill>
                  <a:schemeClr val="accent2"/>
                </a:solidFill>
              </a:rPr>
              <a:t>Examine handcuffs and learn the different parts of the handcuffs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Discuss and explain basic handcuff maintenance</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Discuss the 3 types of subjects Security Officers will face</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Discuss the 3 steps taken to reduce liability</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18616134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mtClean="0">
                <a:solidFill>
                  <a:schemeClr val="accent2"/>
                </a:solidFill>
              </a:rPr>
              <a:t>Method Of Instruction: Lecture development, practical application, written exam</a:t>
            </a:r>
          </a:p>
          <a:p>
            <a:pPr algn="l" eaLnBrk="1" hangingPunct="1">
              <a:lnSpc>
                <a:spcPct val="80000"/>
              </a:lnSpc>
              <a:buFontTx/>
              <a:buChar char="•"/>
            </a:pPr>
            <a:endParaRPr lang="en-US" smtClean="0">
              <a:solidFill>
                <a:schemeClr val="accent2"/>
              </a:solidFill>
            </a:endParaRPr>
          </a:p>
          <a:p>
            <a:pPr algn="l" eaLnBrk="1" hangingPunct="1">
              <a:lnSpc>
                <a:spcPct val="80000"/>
              </a:lnSpc>
              <a:buFontTx/>
              <a:buChar char="•"/>
            </a:pPr>
            <a:r>
              <a:rPr lang="en-US" smtClean="0">
                <a:solidFill>
                  <a:schemeClr val="accent2"/>
                </a:solidFill>
              </a:rPr>
              <a:t>Training Aides: Lecture, Video, Exam</a:t>
            </a:r>
          </a:p>
          <a:p>
            <a:pPr algn="l" eaLnBrk="1" hangingPunct="1">
              <a:lnSpc>
                <a:spcPct val="80000"/>
              </a:lnSpc>
              <a:buFontTx/>
              <a:buChar char="•"/>
            </a:pPr>
            <a:endParaRPr lang="en-US" smtClean="0">
              <a:solidFill>
                <a:schemeClr val="accent2"/>
              </a:solidFill>
            </a:endParaRPr>
          </a:p>
          <a:p>
            <a:pPr algn="l" eaLnBrk="1" hangingPunct="1">
              <a:lnSpc>
                <a:spcPct val="80000"/>
              </a:lnSpc>
              <a:buFontTx/>
              <a:buChar char="•"/>
            </a:pPr>
            <a:r>
              <a:rPr lang="en-US" smtClean="0">
                <a:solidFill>
                  <a:schemeClr val="accent2"/>
                </a:solidFill>
              </a:rPr>
              <a:t>Pen and paper are required</a:t>
            </a:r>
          </a:p>
          <a:p>
            <a:pPr lvl="1" algn="l" eaLnBrk="1" hangingPunct="1">
              <a:lnSpc>
                <a:spcPct val="80000"/>
              </a:lnSpc>
              <a:buFontTx/>
              <a:buChar char="–"/>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341132349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Rectangle 4"/>
          <p:cNvSpPr>
            <a:spLocks noGrp="1" noChangeArrowheads="1"/>
          </p:cNvSpPr>
          <p:nvPr>
            <p:ph type="subTitle" idx="1"/>
          </p:nvPr>
        </p:nvSpPr>
        <p:spPr>
          <a:xfrm>
            <a:off x="928688" y="1000125"/>
            <a:ext cx="7775575" cy="5715000"/>
          </a:xfrm>
        </p:spPr>
        <p:txBody>
          <a:bodyPr/>
          <a:lstStyle/>
          <a:p>
            <a:pPr algn="l" eaLnBrk="1" hangingPunct="1">
              <a:lnSpc>
                <a:spcPct val="80000"/>
              </a:lnSpc>
              <a:buFontTx/>
              <a:buChar char="•"/>
            </a:pPr>
            <a:r>
              <a:rPr lang="en-US" sz="2400" smtClean="0">
                <a:solidFill>
                  <a:schemeClr val="accent2"/>
                </a:solidFill>
              </a:rPr>
              <a:t>Topic: Tactical Handcuffing</a:t>
            </a:r>
          </a:p>
          <a:p>
            <a:pPr algn="l" eaLnBrk="1" hangingPunct="1">
              <a:lnSpc>
                <a:spcPct val="80000"/>
              </a:lnSpc>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Objectives: (Practical)</a:t>
            </a:r>
          </a:p>
          <a:p>
            <a:pPr lvl="1" algn="l" eaLnBrk="1" hangingPunct="1">
              <a:lnSpc>
                <a:spcPct val="80000"/>
              </a:lnSpc>
              <a:buFont typeface="Arial" charset="0"/>
              <a:buChar char="•"/>
            </a:pPr>
            <a:r>
              <a:rPr lang="en-US" sz="2400" smtClean="0">
                <a:solidFill>
                  <a:schemeClr val="accent2"/>
                </a:solidFill>
              </a:rPr>
              <a:t>Demonstrate proper handcuff loading</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Demonstrate handcuff grips and stances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Demonstrate standing, kneeling &amp; prone handcuffing</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Demonstrate handcuff removal</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58375949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z="2400" smtClean="0">
                <a:solidFill>
                  <a:schemeClr val="accent2"/>
                </a:solidFill>
              </a:rPr>
              <a:t>Method Of Instruction: Lecture development, practical application, written exam</a:t>
            </a:r>
          </a:p>
          <a:p>
            <a:pPr algn="l" eaLnBrk="1" hangingPunct="1">
              <a:lnSpc>
                <a:spcPct val="80000"/>
              </a:lnSpc>
              <a:buFontTx/>
              <a:buChar char="•"/>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Training Aides: Presentation, Handcuffs, practical applications, written exam</a:t>
            </a:r>
          </a:p>
          <a:p>
            <a:pPr algn="l" eaLnBrk="1" hangingPunct="1">
              <a:lnSpc>
                <a:spcPct val="80000"/>
              </a:lnSpc>
              <a:buFontTx/>
              <a:buChar char="•"/>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Pen and paper are required</a:t>
            </a:r>
          </a:p>
          <a:p>
            <a:pPr lvl="1" algn="l" eaLnBrk="1" hangingPunct="1">
              <a:lnSpc>
                <a:spcPct val="80000"/>
              </a:lnSpc>
              <a:buFontTx/>
              <a:buChar char="–"/>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321096934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mtClean="0">
                <a:solidFill>
                  <a:schemeClr val="accent2"/>
                </a:solidFill>
              </a:rPr>
              <a:t>Handcuffing is one of our most commonly used tactical skills by virtue of the fact that we handcuff most subjects taken into custody.  However, most law enforcement agencies do not emphasis the need to practice handcuffing skills, although the skill is “perishable”, meaning it is quickly forgotten if not practiced regularly.</a:t>
            </a: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327030283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5" name="Rectangle 4"/>
          <p:cNvSpPr>
            <a:spLocks noGrp="1" noChangeArrowheads="1"/>
          </p:cNvSpPr>
          <p:nvPr>
            <p:ph type="subTitle" idx="1"/>
          </p:nvPr>
        </p:nvSpPr>
        <p:spPr>
          <a:xfrm>
            <a:off x="928688" y="1285875"/>
            <a:ext cx="7775575" cy="5429250"/>
          </a:xfrm>
        </p:spPr>
        <p:txBody>
          <a:bodyPr/>
          <a:lstStyle/>
          <a:p>
            <a:pPr lvl="1" algn="l" eaLnBrk="1" hangingPunct="1">
              <a:lnSpc>
                <a:spcPct val="80000"/>
              </a:lnSpc>
              <a:buFont typeface="Arial" charset="0"/>
              <a:buChar char="•"/>
            </a:pPr>
            <a:r>
              <a:rPr lang="en-US" smtClean="0">
                <a:solidFill>
                  <a:schemeClr val="accent2"/>
                </a:solidFill>
              </a:rPr>
              <a:t>Regardless of whether an arrest is low or high risk, we as security officers must eventually get close enough to a subject to place them into restraints.  That said, it is often difficult to predict a subjects compliance, however, one studies suggests that 68% of subjects will exhibit non-complaint behavior at the first contact of steel to wrist.</a:t>
            </a:r>
          </a:p>
          <a:p>
            <a:pPr lvl="1" algn="l" eaLnBrk="1" hangingPunct="1">
              <a:lnSpc>
                <a:spcPct val="80000"/>
              </a:lnSpc>
              <a:buFontTx/>
              <a:buChar char="–"/>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162466329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Rectangle 4"/>
          <p:cNvSpPr>
            <a:spLocks noGrp="1" noChangeArrowheads="1"/>
          </p:cNvSpPr>
          <p:nvPr>
            <p:ph type="subTitle" idx="1"/>
          </p:nvPr>
        </p:nvSpPr>
        <p:spPr>
          <a:xfrm>
            <a:off x="928688" y="1214438"/>
            <a:ext cx="7775575" cy="5500687"/>
          </a:xfrm>
        </p:spPr>
        <p:txBody>
          <a:bodyPr/>
          <a:lstStyle/>
          <a:p>
            <a:pPr algn="l" eaLnBrk="1" hangingPunct="1">
              <a:buFontTx/>
              <a:buChar char="•"/>
            </a:pPr>
            <a:r>
              <a:rPr lang="en-US" sz="2800" smtClean="0">
                <a:solidFill>
                  <a:schemeClr val="accent2"/>
                </a:solidFill>
              </a:rPr>
              <a:t>Keeping that statistic in mind, it is important that an Officer must attempt  these techniques from a position of control, with speed and ease of application, allowing for a technique that is versatile enough to change with the subjects level of compliance.</a:t>
            </a:r>
          </a:p>
          <a:p>
            <a:pPr algn="l" eaLnBrk="1" hangingPunct="1">
              <a:buFontTx/>
              <a:buChar char="•"/>
            </a:pPr>
            <a:r>
              <a:rPr lang="en-US" sz="2800" smtClean="0">
                <a:solidFill>
                  <a:schemeClr val="accent2"/>
                </a:solidFill>
              </a:rPr>
              <a:t>This allows officers to more quickly control potentially resistive subjects, averting the need to escalate the level of force used.</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188561545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z="2800" smtClean="0">
                <a:solidFill>
                  <a:schemeClr val="accent2"/>
                </a:solidFill>
              </a:rPr>
              <a:t>Handcuffs have been around since medieval times when they were called shackles or manacles . The more modern versions were patented around the turn of the century.</a:t>
            </a:r>
          </a:p>
          <a:p>
            <a:pPr algn="l" eaLnBrk="1" hangingPunct="1">
              <a:lnSpc>
                <a:spcPct val="80000"/>
              </a:lnSpc>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Handcuffs are designed with three bands of metal in the rings on each cuff that are connected on a pivot joint. This allows the single blade to pass between the other two pieces and rotate 360 degrees. A ratchet connection on the single blade locks it in place. There is a second locking mechanism that keeps the blade locked in place and will not allow it to ratchet any tighter.</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History</a:t>
            </a:r>
          </a:p>
        </p:txBody>
      </p:sp>
    </p:spTree>
    <p:extLst>
      <p:ext uri="{BB962C8B-B14F-4D97-AF65-F5344CB8AC3E}">
        <p14:creationId xmlns:p14="http://schemas.microsoft.com/office/powerpoint/2010/main" xmlns="" val="332309556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7" name="Rectangle 4"/>
          <p:cNvSpPr>
            <a:spLocks noGrp="1" noChangeArrowheads="1"/>
          </p:cNvSpPr>
          <p:nvPr>
            <p:ph type="subTitle" idx="1"/>
          </p:nvPr>
        </p:nvSpPr>
        <p:spPr>
          <a:xfrm>
            <a:off x="3929063" y="1000125"/>
            <a:ext cx="5072062" cy="5500688"/>
          </a:xfrm>
        </p:spPr>
        <p:txBody>
          <a:bodyPr/>
          <a:lstStyle/>
          <a:p>
            <a:pPr algn="l" eaLnBrk="1" hangingPunct="1">
              <a:lnSpc>
                <a:spcPct val="80000"/>
              </a:lnSpc>
              <a:buFontTx/>
              <a:buChar char="•"/>
            </a:pPr>
            <a:r>
              <a:rPr lang="en-US" sz="2800" smtClean="0">
                <a:solidFill>
                  <a:schemeClr val="accent2"/>
                </a:solidFill>
              </a:rPr>
              <a:t>Police officers use one of two common types of handcuffs. The first is a set of steel rings connected by a short chain. </a:t>
            </a: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Duty</a:t>
            </a:r>
          </a:p>
        </p:txBody>
      </p:sp>
      <p:pic>
        <p:nvPicPr>
          <p:cNvPr id="11269" name="Picture 5"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0125" y="1500188"/>
            <a:ext cx="2833688" cy="100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700393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Rectangle 4"/>
          <p:cNvSpPr>
            <a:spLocks noGrp="1" noChangeArrowheads="1"/>
          </p:cNvSpPr>
          <p:nvPr>
            <p:ph type="subTitle" idx="1"/>
          </p:nvPr>
        </p:nvSpPr>
        <p:spPr>
          <a:xfrm>
            <a:off x="3929063" y="1000125"/>
            <a:ext cx="5072062" cy="5500688"/>
          </a:xfrm>
        </p:spPr>
        <p:txBody>
          <a:bodyPr/>
          <a:lstStyle/>
          <a:p>
            <a:pPr algn="l" eaLnBrk="1" hangingPunct="1">
              <a:lnSpc>
                <a:spcPct val="80000"/>
              </a:lnSpc>
              <a:buFontTx/>
              <a:buChar char="•"/>
            </a:pPr>
            <a:r>
              <a:rPr lang="en-US" sz="2800" smtClean="0">
                <a:solidFill>
                  <a:schemeClr val="accent2"/>
                </a:solidFill>
              </a:rPr>
              <a:t>The second type is called the hinge type handcuff. It uses two sets of links similar to a bicycle chain. </a:t>
            </a:r>
          </a:p>
          <a:p>
            <a:pPr algn="l" eaLnBrk="1" hangingPunct="1">
              <a:lnSpc>
                <a:spcPct val="80000"/>
              </a:lnSpc>
              <a:buFontTx/>
              <a:buChar char="•"/>
            </a:pPr>
            <a:r>
              <a:rPr lang="en-US" sz="2800" smtClean="0">
                <a:solidFill>
                  <a:schemeClr val="accent2"/>
                </a:solidFill>
              </a:rPr>
              <a:t>This allows the handcuff to bend, but not swivel. This hinders the  suspects ability to move his hand around and get the handcuffs moved from the back to the front. There are also cases of very strong people breaking the link in the chain handcuffs by getting them locked at a certain angle and bending them.  </a:t>
            </a:r>
            <a:r>
              <a:rPr lang="en-US" sz="1800" smtClean="0"/>
              <a:t> </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Duty</a:t>
            </a:r>
          </a:p>
        </p:txBody>
      </p:sp>
      <p:pic>
        <p:nvPicPr>
          <p:cNvPr id="12293" name="Picture 6" descr="m8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1563" y="1643063"/>
            <a:ext cx="2746375" cy="1071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6329948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4"/>
          <p:cNvSpPr>
            <a:spLocks noGrp="1" noChangeArrowheads="1"/>
          </p:cNvSpPr>
          <p:nvPr>
            <p:ph type="subTitle" idx="1"/>
          </p:nvPr>
        </p:nvSpPr>
        <p:spPr>
          <a:xfrm>
            <a:off x="3929063" y="1000125"/>
            <a:ext cx="5072062" cy="5500688"/>
          </a:xfrm>
        </p:spPr>
        <p:txBody>
          <a:bodyPr/>
          <a:lstStyle/>
          <a:p>
            <a:pPr algn="l" eaLnBrk="1" hangingPunct="1">
              <a:lnSpc>
                <a:spcPct val="80000"/>
              </a:lnSpc>
              <a:buFontTx/>
              <a:buChar char="•"/>
            </a:pPr>
            <a:r>
              <a:rPr lang="en-US" sz="2800" smtClean="0">
                <a:solidFill>
                  <a:schemeClr val="accent2"/>
                </a:solidFill>
              </a:rPr>
              <a:t>Police also carry disposable handcuffs which have the same design as the common plastic ties use to tie up wiring. These disposable handcuffs are about a 25" long piece of plastic strip where one end fits into the other with a one way ratchet end. We place these around both wrists and tighten them up. This type has to be cut off at the jail. Disposable handcuffs are commonly used in situations where there are a large groups of people arrested. </a:t>
            </a:r>
          </a:p>
          <a:p>
            <a:pPr algn="l" eaLnBrk="1" hangingPunct="1">
              <a:lnSpc>
                <a:spcPct val="80000"/>
              </a:lnSpc>
            </a:pPr>
            <a:endParaRPr lang="en-US" sz="1800" smtClean="0"/>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Duty</a:t>
            </a:r>
          </a:p>
        </p:txBody>
      </p:sp>
      <p:pic>
        <p:nvPicPr>
          <p:cNvPr id="13317" name="Picture 7" descr="discounthandcuffs_1828_301780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1563" y="1285875"/>
            <a:ext cx="2540000"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3326428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071688" y="71438"/>
            <a:ext cx="6072187"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How they Work</a:t>
            </a:r>
          </a:p>
        </p:txBody>
      </p:sp>
      <p:pic>
        <p:nvPicPr>
          <p:cNvPr id="14340" name="Picture 7" descr="swingthrough"/>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43125" y="857250"/>
            <a:ext cx="5857875" cy="600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870673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200" smtClean="0">
                <a:solidFill>
                  <a:schemeClr val="accent2"/>
                </a:solidFill>
              </a:rPr>
              <a:t>Legal Articulation allows Security to explain what happened:</a:t>
            </a:r>
          </a:p>
          <a:p>
            <a:pPr lvl="1" algn="l" eaLnBrk="1" hangingPunct="1">
              <a:lnSpc>
                <a:spcPct val="80000"/>
              </a:lnSpc>
              <a:buFont typeface="Arial" charset="0"/>
              <a:buChar char="•"/>
            </a:pPr>
            <a:endParaRPr lang="en-US" sz="3200" smtClean="0">
              <a:solidFill>
                <a:schemeClr val="accent2"/>
              </a:solidFill>
            </a:endParaRPr>
          </a:p>
          <a:p>
            <a:pPr lvl="2" algn="l" eaLnBrk="1" hangingPunct="1">
              <a:lnSpc>
                <a:spcPct val="80000"/>
              </a:lnSpc>
              <a:buFontTx/>
              <a:buChar char="•"/>
            </a:pPr>
            <a:r>
              <a:rPr lang="en-US" sz="2800" b="1" smtClean="0">
                <a:solidFill>
                  <a:schemeClr val="accent2"/>
                </a:solidFill>
              </a:rPr>
              <a:t>Before</a:t>
            </a:r>
          </a:p>
          <a:p>
            <a:pPr lvl="2" algn="l" eaLnBrk="1" hangingPunct="1">
              <a:lnSpc>
                <a:spcPct val="80000"/>
              </a:lnSpc>
              <a:buFontTx/>
              <a:buChar char="•"/>
            </a:pPr>
            <a:endParaRPr lang="en-US" sz="2800" b="1" smtClean="0">
              <a:solidFill>
                <a:schemeClr val="accent2"/>
              </a:solidFill>
            </a:endParaRPr>
          </a:p>
          <a:p>
            <a:pPr lvl="2" algn="l" eaLnBrk="1" hangingPunct="1">
              <a:lnSpc>
                <a:spcPct val="80000"/>
              </a:lnSpc>
              <a:buFontTx/>
              <a:buChar char="•"/>
            </a:pPr>
            <a:r>
              <a:rPr lang="en-US" sz="2800" b="1" smtClean="0">
                <a:solidFill>
                  <a:schemeClr val="accent2"/>
                </a:solidFill>
              </a:rPr>
              <a:t>During</a:t>
            </a:r>
          </a:p>
          <a:p>
            <a:pPr lvl="2" algn="l" eaLnBrk="1" hangingPunct="1">
              <a:lnSpc>
                <a:spcPct val="80000"/>
              </a:lnSpc>
              <a:buFontTx/>
              <a:buChar char="•"/>
            </a:pPr>
            <a:endParaRPr lang="en-US" sz="2800" b="1" smtClean="0">
              <a:solidFill>
                <a:schemeClr val="accent2"/>
              </a:solidFill>
            </a:endParaRPr>
          </a:p>
          <a:p>
            <a:pPr lvl="2" algn="l" eaLnBrk="1" hangingPunct="1">
              <a:lnSpc>
                <a:spcPct val="80000"/>
              </a:lnSpc>
              <a:buFontTx/>
              <a:buChar char="•"/>
            </a:pPr>
            <a:r>
              <a:rPr lang="en-US" sz="2800" b="1" smtClean="0">
                <a:solidFill>
                  <a:schemeClr val="accent2"/>
                </a:solidFill>
              </a:rPr>
              <a:t>After </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use of force encounters</a:t>
            </a: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194605293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Rectangle 4"/>
          <p:cNvSpPr>
            <a:spLocks noGrp="1" noChangeArrowheads="1"/>
          </p:cNvSpPr>
          <p:nvPr>
            <p:ph type="subTitle" idx="1"/>
          </p:nvPr>
        </p:nvSpPr>
        <p:spPr>
          <a:xfrm>
            <a:off x="4071938" y="1000125"/>
            <a:ext cx="4643437" cy="5000625"/>
          </a:xfrm>
        </p:spPr>
        <p:txBody>
          <a:bodyPr/>
          <a:lstStyle/>
          <a:p>
            <a:pPr algn="l" eaLnBrk="1" hangingPunct="1">
              <a:buFontTx/>
              <a:buChar char="•"/>
            </a:pPr>
            <a:r>
              <a:rPr lang="en-US" sz="2400" smtClean="0">
                <a:solidFill>
                  <a:schemeClr val="accent2"/>
                </a:solidFill>
              </a:rPr>
              <a:t>SINGLE BAR</a:t>
            </a:r>
          </a:p>
          <a:p>
            <a:pPr algn="l" eaLnBrk="1" hangingPunct="1">
              <a:buFontTx/>
              <a:buChar char="•"/>
            </a:pPr>
            <a:r>
              <a:rPr lang="en-US" sz="2400" smtClean="0">
                <a:solidFill>
                  <a:schemeClr val="accent2"/>
                </a:solidFill>
              </a:rPr>
              <a:t>DOUBLE BAR</a:t>
            </a:r>
          </a:p>
          <a:p>
            <a:pPr algn="l" eaLnBrk="1" hangingPunct="1">
              <a:buFontTx/>
              <a:buChar char="•"/>
            </a:pPr>
            <a:r>
              <a:rPr lang="en-US" sz="2400" smtClean="0">
                <a:solidFill>
                  <a:schemeClr val="accent2"/>
                </a:solidFill>
              </a:rPr>
              <a:t>RIVET</a:t>
            </a:r>
          </a:p>
          <a:p>
            <a:pPr algn="l" eaLnBrk="1" hangingPunct="1">
              <a:buFontTx/>
              <a:buChar char="•"/>
            </a:pPr>
            <a:r>
              <a:rPr lang="en-US" sz="2400" smtClean="0">
                <a:solidFill>
                  <a:schemeClr val="accent2"/>
                </a:solidFill>
              </a:rPr>
              <a:t>STRAND</a:t>
            </a:r>
          </a:p>
          <a:p>
            <a:pPr algn="l" eaLnBrk="1" hangingPunct="1">
              <a:buFontTx/>
              <a:buChar char="•"/>
            </a:pPr>
            <a:r>
              <a:rPr lang="en-US" sz="2400" smtClean="0">
                <a:solidFill>
                  <a:schemeClr val="accent2"/>
                </a:solidFill>
              </a:rPr>
              <a:t>SPRING</a:t>
            </a:r>
          </a:p>
          <a:p>
            <a:pPr algn="l" eaLnBrk="1" hangingPunct="1">
              <a:buFontTx/>
              <a:buChar char="•"/>
            </a:pPr>
            <a:r>
              <a:rPr lang="en-US" sz="2400" smtClean="0">
                <a:solidFill>
                  <a:schemeClr val="accent2"/>
                </a:solidFill>
              </a:rPr>
              <a:t>DOUBLE LOCK</a:t>
            </a:r>
          </a:p>
          <a:p>
            <a:pPr algn="l" eaLnBrk="1" hangingPunct="1">
              <a:buFontTx/>
              <a:buChar char="•"/>
            </a:pPr>
            <a:r>
              <a:rPr lang="en-US" sz="2400" smtClean="0">
                <a:solidFill>
                  <a:schemeClr val="accent2"/>
                </a:solidFill>
              </a:rPr>
              <a:t>LOCK</a:t>
            </a:r>
          </a:p>
          <a:p>
            <a:pPr algn="l" eaLnBrk="1" hangingPunct="1">
              <a:buFontTx/>
              <a:buChar char="•"/>
            </a:pPr>
            <a:r>
              <a:rPr lang="en-US" sz="2400" smtClean="0">
                <a:solidFill>
                  <a:schemeClr val="accent2"/>
                </a:solidFill>
              </a:rPr>
              <a:t>SWIVEL</a:t>
            </a:r>
          </a:p>
          <a:p>
            <a:pPr algn="l" eaLnBrk="1" hangingPunct="1">
              <a:buFontTx/>
              <a:buChar char="•"/>
            </a:pPr>
            <a:r>
              <a:rPr lang="en-US" sz="2400" smtClean="0">
                <a:solidFill>
                  <a:schemeClr val="accent2"/>
                </a:solidFill>
              </a:rPr>
              <a:t>CHAIN</a:t>
            </a:r>
          </a:p>
          <a:p>
            <a:pPr algn="l" eaLnBrk="1" hangingPunct="1">
              <a:buFontTx/>
              <a:buChar char="•"/>
            </a:pPr>
            <a:r>
              <a:rPr lang="en-US" sz="2400" smtClean="0">
                <a:solidFill>
                  <a:schemeClr val="accent2"/>
                </a:solidFill>
              </a:rPr>
              <a:t>KEY</a:t>
            </a:r>
          </a:p>
        </p:txBody>
      </p:sp>
      <p:sp>
        <p:nvSpPr>
          <p:cNvPr id="7" name="TextBox 6"/>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Nomenclature</a:t>
            </a:r>
          </a:p>
        </p:txBody>
      </p:sp>
      <p:pic>
        <p:nvPicPr>
          <p:cNvPr id="15365" name="Picture 2" descr="http://www.subject-control-and-combative-systems.com/images/handcuff_nomenclature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1214438"/>
            <a:ext cx="3008312" cy="392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9571730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6" descr="Peerless_HC_1-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1563" y="2071688"/>
            <a:ext cx="3384550" cy="333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9" descr="Peerless_HC_2-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43438" y="2143125"/>
            <a:ext cx="4200525" cy="326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Nomenclature</a:t>
            </a:r>
          </a:p>
        </p:txBody>
      </p:sp>
    </p:spTree>
    <p:extLst>
      <p:ext uri="{BB962C8B-B14F-4D97-AF65-F5344CB8AC3E}">
        <p14:creationId xmlns:p14="http://schemas.microsoft.com/office/powerpoint/2010/main" xmlns="" val="335467584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Maintenance</a:t>
            </a:r>
          </a:p>
        </p:txBody>
      </p:sp>
      <p:pic>
        <p:nvPicPr>
          <p:cNvPr id="17412" name="Picture 7"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1285875"/>
            <a:ext cx="309562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3" name="Text Box 6"/>
          <p:cNvSpPr txBox="1">
            <a:spLocks noChangeArrowheads="1"/>
          </p:cNvSpPr>
          <p:nvPr/>
        </p:nvSpPr>
        <p:spPr bwMode="auto">
          <a:xfrm>
            <a:off x="4071938" y="1000125"/>
            <a:ext cx="4857750" cy="547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buFontTx/>
              <a:buChar char="•"/>
            </a:pPr>
            <a:r>
              <a:rPr lang="en-US" sz="2800">
                <a:solidFill>
                  <a:srgbClr val="333399"/>
                </a:solidFill>
              </a:rPr>
              <a:t>While restraints are designed and manufactured to take abuse avoid dropping onto or banging against hard surfaces. </a:t>
            </a:r>
          </a:p>
          <a:p>
            <a:pPr eaLnBrk="1" fontAlgn="base" hangingPunct="1">
              <a:spcBef>
                <a:spcPct val="50000"/>
              </a:spcBef>
              <a:spcAft>
                <a:spcPct val="0"/>
              </a:spcAft>
              <a:buFontTx/>
              <a:buChar char="•"/>
            </a:pPr>
            <a:r>
              <a:rPr lang="en-US" sz="2800">
                <a:solidFill>
                  <a:srgbClr val="333399"/>
                </a:solidFill>
              </a:rPr>
              <a:t>When possible carry your restraints in a protective case to reduce exposure to outside elements. If exposed to moisture dry thoroughly. Most importantly, dry the inside locking mechanisms. </a:t>
            </a:r>
            <a:endParaRPr lang="en-US" sz="2800">
              <a:solidFill>
                <a:srgbClr val="000000"/>
              </a:solidFill>
            </a:endParaRPr>
          </a:p>
        </p:txBody>
      </p:sp>
    </p:spTree>
    <p:extLst>
      <p:ext uri="{BB962C8B-B14F-4D97-AF65-F5344CB8AC3E}">
        <p14:creationId xmlns:p14="http://schemas.microsoft.com/office/powerpoint/2010/main" xmlns="" val="68386591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Maintenance</a:t>
            </a:r>
          </a:p>
        </p:txBody>
      </p:sp>
      <p:pic>
        <p:nvPicPr>
          <p:cNvPr id="18436" name="Picture 7"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1285875"/>
            <a:ext cx="309562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7" name="Text Box 6"/>
          <p:cNvSpPr txBox="1">
            <a:spLocks noChangeArrowheads="1"/>
          </p:cNvSpPr>
          <p:nvPr/>
        </p:nvSpPr>
        <p:spPr bwMode="auto">
          <a:xfrm>
            <a:off x="4071938" y="1000125"/>
            <a:ext cx="4857750"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buFontTx/>
              <a:buChar char="•"/>
            </a:pPr>
            <a:r>
              <a:rPr lang="en-US" sz="2800">
                <a:solidFill>
                  <a:srgbClr val="333399"/>
                </a:solidFill>
              </a:rPr>
              <a:t>When unlocking your restraint be careful not to torque the key guide post. This will loosen the post causing it to fall out. Also, be careful not to over rotate the key causing the key flag to break off or become stuck in the locking mechanism. Use extra caution when using oversize keys.</a:t>
            </a:r>
          </a:p>
        </p:txBody>
      </p:sp>
    </p:spTree>
    <p:extLst>
      <p:ext uri="{BB962C8B-B14F-4D97-AF65-F5344CB8AC3E}">
        <p14:creationId xmlns:p14="http://schemas.microsoft.com/office/powerpoint/2010/main" xmlns="" val="73358252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Maintenance</a:t>
            </a:r>
          </a:p>
        </p:txBody>
      </p:sp>
      <p:pic>
        <p:nvPicPr>
          <p:cNvPr id="19460" name="Picture 7"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1285875"/>
            <a:ext cx="309562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Text Box 6"/>
          <p:cNvSpPr txBox="1">
            <a:spLocks noChangeArrowheads="1"/>
          </p:cNvSpPr>
          <p:nvPr/>
        </p:nvSpPr>
        <p:spPr bwMode="auto">
          <a:xfrm>
            <a:off x="4071938" y="1000125"/>
            <a:ext cx="4857750" cy="354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Restraints should receive regular care and maintenance. Inspect them frequently. Keep the ratchet and key hole free of dirt, lint or other foreign substances which may hinder proper functioning. </a:t>
            </a:r>
          </a:p>
        </p:txBody>
      </p:sp>
    </p:spTree>
    <p:extLst>
      <p:ext uri="{BB962C8B-B14F-4D97-AF65-F5344CB8AC3E}">
        <p14:creationId xmlns:p14="http://schemas.microsoft.com/office/powerpoint/2010/main" xmlns="" val="310242326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Maintenance</a:t>
            </a:r>
          </a:p>
        </p:txBody>
      </p:sp>
      <p:pic>
        <p:nvPicPr>
          <p:cNvPr id="20484" name="Picture 7"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1285875"/>
            <a:ext cx="309562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5" name="Text Box 6"/>
          <p:cNvSpPr txBox="1">
            <a:spLocks noChangeArrowheads="1"/>
          </p:cNvSpPr>
          <p:nvPr/>
        </p:nvSpPr>
        <p:spPr bwMode="auto">
          <a:xfrm>
            <a:off x="4071938" y="1000125"/>
            <a:ext cx="4857750"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Routinely clean and lubricate using Teflon based oil. Apply liberally making sure the oil has worked into the locking mechanism, double lock hole and single strand pivot area. After lubricating remove all excess oil from handling surfaces so the restraints are not slippery</a:t>
            </a:r>
          </a:p>
        </p:txBody>
      </p:sp>
    </p:spTree>
    <p:extLst>
      <p:ext uri="{BB962C8B-B14F-4D97-AF65-F5344CB8AC3E}">
        <p14:creationId xmlns:p14="http://schemas.microsoft.com/office/powerpoint/2010/main" xmlns="" val="310609231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Maintenance</a:t>
            </a:r>
          </a:p>
        </p:txBody>
      </p:sp>
      <p:pic>
        <p:nvPicPr>
          <p:cNvPr id="21508" name="Picture 7" descr="m70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28688" y="4714875"/>
            <a:ext cx="3095625" cy="1093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Text Box 6"/>
          <p:cNvSpPr txBox="1">
            <a:spLocks noChangeArrowheads="1"/>
          </p:cNvSpPr>
          <p:nvPr/>
        </p:nvSpPr>
        <p:spPr bwMode="auto">
          <a:xfrm>
            <a:off x="4071938" y="1000125"/>
            <a:ext cx="4857750"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Pentrate (black oxide) finishes may require more frequent lubrication and may tend to rust if not kept properly oiled.</a:t>
            </a:r>
          </a:p>
          <a:p>
            <a:pPr eaLnBrk="1" fontAlgn="base" hangingPunct="1">
              <a:spcBef>
                <a:spcPct val="0"/>
              </a:spcBef>
              <a:spcAft>
                <a:spcPct val="0"/>
              </a:spcAft>
              <a:buFontTx/>
              <a:buChar char="•"/>
            </a:pPr>
            <a:r>
              <a:rPr lang="en-US" sz="2800">
                <a:solidFill>
                  <a:srgbClr val="333399"/>
                </a:solidFill>
              </a:rPr>
              <a:t>If the restraints are contaminated by blood, vomit or other substances, use appropriate sterilization techniques, then dry and oil.</a:t>
            </a:r>
            <a:r>
              <a:rPr lang="en-US" sz="2800">
                <a:solidFill>
                  <a:srgbClr val="000000"/>
                </a:solidFill>
              </a:rPr>
              <a:t> </a:t>
            </a:r>
          </a:p>
        </p:txBody>
      </p:sp>
      <p:pic>
        <p:nvPicPr>
          <p:cNvPr id="21510" name="Picture 2" descr="http://www.dutygearuniforms.com/images/peerless/thumbs/ChainLinkHandcuff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750" y="1000125"/>
            <a:ext cx="1785938" cy="3160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2333684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Who To Handcuff?</a:t>
            </a:r>
          </a:p>
        </p:txBody>
      </p:sp>
      <p:sp>
        <p:nvSpPr>
          <p:cNvPr id="22532" name="Text Box 6"/>
          <p:cNvSpPr txBox="1">
            <a:spLocks noChangeArrowheads="1"/>
          </p:cNvSpPr>
          <p:nvPr/>
        </p:nvSpPr>
        <p:spPr bwMode="auto">
          <a:xfrm>
            <a:off x="857250" y="1000125"/>
            <a:ext cx="8072438"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When we handcuff someone we must take into account the “Reasonable Man Theory”</a:t>
            </a:r>
          </a:p>
          <a:p>
            <a:pPr lvl="1" eaLnBrk="1" fontAlgn="base" hangingPunct="1">
              <a:spcBef>
                <a:spcPct val="0"/>
              </a:spcBef>
              <a:spcAft>
                <a:spcPct val="0"/>
              </a:spcAft>
              <a:buFontTx/>
              <a:buChar char="•"/>
            </a:pPr>
            <a:endParaRPr lang="en-US" sz="2800">
              <a:solidFill>
                <a:srgbClr val="333399"/>
              </a:solidFill>
            </a:endParaRPr>
          </a:p>
          <a:p>
            <a:pPr lvl="1" eaLnBrk="1" fontAlgn="base" hangingPunct="1">
              <a:spcBef>
                <a:spcPct val="0"/>
              </a:spcBef>
              <a:spcAft>
                <a:spcPct val="0"/>
              </a:spcAft>
              <a:buFontTx/>
              <a:buChar char="•"/>
            </a:pPr>
            <a:r>
              <a:rPr lang="en-US" sz="2800">
                <a:solidFill>
                  <a:srgbClr val="333399"/>
                </a:solidFill>
              </a:rPr>
              <a:t>We believe, on reasonable and probable grounds that the person has committed a crime</a:t>
            </a:r>
          </a:p>
          <a:p>
            <a:pPr lvl="1" eaLnBrk="1" fontAlgn="base" hangingPunct="1">
              <a:spcBef>
                <a:spcPct val="0"/>
              </a:spcBef>
              <a:spcAft>
                <a:spcPct val="0"/>
              </a:spcAft>
              <a:buFontTx/>
              <a:buChar char="•"/>
            </a:pPr>
            <a:endParaRPr lang="en-US" sz="2800">
              <a:solidFill>
                <a:srgbClr val="333399"/>
              </a:solidFill>
            </a:endParaRPr>
          </a:p>
          <a:p>
            <a:pPr lvl="1" eaLnBrk="1" fontAlgn="base" hangingPunct="1">
              <a:spcBef>
                <a:spcPct val="0"/>
              </a:spcBef>
              <a:spcAft>
                <a:spcPct val="0"/>
              </a:spcAft>
              <a:buFontTx/>
              <a:buChar char="•"/>
            </a:pPr>
            <a:r>
              <a:rPr lang="en-US" sz="2800">
                <a:solidFill>
                  <a:srgbClr val="333399"/>
                </a:solidFill>
              </a:rPr>
              <a:t>We have the power to arrest</a:t>
            </a:r>
          </a:p>
          <a:p>
            <a:pPr lvl="1" eaLnBrk="1" fontAlgn="base" hangingPunct="1">
              <a:spcBef>
                <a:spcPct val="0"/>
              </a:spcBef>
              <a:spcAft>
                <a:spcPct val="0"/>
              </a:spcAft>
              <a:buFontTx/>
              <a:buChar char="•"/>
            </a:pPr>
            <a:endParaRPr lang="en-US" sz="2800">
              <a:solidFill>
                <a:srgbClr val="333399"/>
              </a:solidFill>
            </a:endParaRPr>
          </a:p>
          <a:p>
            <a:pPr lvl="1" eaLnBrk="1" fontAlgn="base" hangingPunct="1">
              <a:spcBef>
                <a:spcPct val="0"/>
              </a:spcBef>
              <a:spcAft>
                <a:spcPct val="0"/>
              </a:spcAft>
              <a:buFontTx/>
              <a:buChar char="•"/>
            </a:pPr>
            <a:r>
              <a:rPr lang="en-US" sz="2800">
                <a:solidFill>
                  <a:srgbClr val="333399"/>
                </a:solidFill>
              </a:rPr>
              <a:t>They present a risk to flight / escape</a:t>
            </a:r>
          </a:p>
          <a:p>
            <a:pPr lvl="1" eaLnBrk="1" fontAlgn="base" hangingPunct="1">
              <a:spcBef>
                <a:spcPct val="0"/>
              </a:spcBef>
              <a:spcAft>
                <a:spcPct val="0"/>
              </a:spcAft>
              <a:buFontTx/>
              <a:buChar char="•"/>
            </a:pPr>
            <a:endParaRPr lang="en-US" sz="2800">
              <a:solidFill>
                <a:srgbClr val="333399"/>
              </a:solidFill>
            </a:endParaRPr>
          </a:p>
          <a:p>
            <a:pPr lvl="1" eaLnBrk="1" fontAlgn="base" hangingPunct="1">
              <a:spcBef>
                <a:spcPct val="0"/>
              </a:spcBef>
              <a:spcAft>
                <a:spcPct val="0"/>
              </a:spcAft>
              <a:buFontTx/>
              <a:buChar char="•"/>
            </a:pPr>
            <a:r>
              <a:rPr lang="en-US" sz="2800">
                <a:solidFill>
                  <a:srgbClr val="333399"/>
                </a:solidFill>
              </a:rPr>
              <a:t>A safety hazard to us or themselves</a:t>
            </a:r>
            <a:endParaRPr lang="en-US" sz="2800">
              <a:solidFill>
                <a:srgbClr val="000000"/>
              </a:solidFill>
            </a:endParaRPr>
          </a:p>
        </p:txBody>
      </p:sp>
    </p:spTree>
    <p:extLst>
      <p:ext uri="{BB962C8B-B14F-4D97-AF65-F5344CB8AC3E}">
        <p14:creationId xmlns:p14="http://schemas.microsoft.com/office/powerpoint/2010/main" xmlns="" val="400885465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Liability Issues</a:t>
            </a:r>
          </a:p>
        </p:txBody>
      </p:sp>
      <p:sp>
        <p:nvSpPr>
          <p:cNvPr id="7" name="Text Box 6"/>
          <p:cNvSpPr txBox="1">
            <a:spLocks noChangeArrowheads="1"/>
          </p:cNvSpPr>
          <p:nvPr/>
        </p:nvSpPr>
        <p:spPr bwMode="auto">
          <a:xfrm>
            <a:off x="857250" y="1000125"/>
            <a:ext cx="8072438" cy="5694363"/>
          </a:xfrm>
          <a:prstGeom prst="rect">
            <a:avLst/>
          </a:prstGeom>
          <a:noFill/>
          <a:ln w="9525">
            <a:noFill/>
            <a:miter lim="800000"/>
            <a:headEnd/>
            <a:tailEnd/>
          </a:ln>
          <a:effectLst/>
        </p:spPr>
        <p:txBody>
          <a:bodyPr>
            <a:spAutoFit/>
          </a:bodyPr>
          <a:lstStyle/>
          <a:p>
            <a:pPr fontAlgn="base">
              <a:spcBef>
                <a:spcPct val="0"/>
              </a:spcBef>
              <a:spcAft>
                <a:spcPct val="0"/>
              </a:spcAft>
              <a:buFontTx/>
              <a:buChar char="•"/>
              <a:defRPr/>
            </a:pPr>
            <a:r>
              <a:rPr lang="en-US" sz="2800" dirty="0">
                <a:solidFill>
                  <a:srgbClr val="333399"/>
                </a:solidFill>
              </a:rPr>
              <a:t>We must observe three basic rules.</a:t>
            </a:r>
          </a:p>
          <a:p>
            <a:pPr fontAlgn="base">
              <a:spcBef>
                <a:spcPct val="0"/>
              </a:spcBef>
              <a:spcAft>
                <a:spcPct val="0"/>
              </a:spcAft>
              <a:buFontTx/>
              <a:buChar char="•"/>
              <a:defRPr/>
            </a:pPr>
            <a:endParaRPr lang="en-US" sz="2800" dirty="0">
              <a:solidFill>
                <a:srgbClr val="333399"/>
              </a:solidFill>
            </a:endParaRPr>
          </a:p>
          <a:p>
            <a:pPr fontAlgn="base">
              <a:spcBef>
                <a:spcPct val="0"/>
              </a:spcBef>
              <a:spcAft>
                <a:spcPct val="0"/>
              </a:spcAft>
              <a:buFontTx/>
              <a:buChar char="•"/>
              <a:defRPr/>
            </a:pPr>
            <a:r>
              <a:rPr lang="en-US" sz="2800" dirty="0">
                <a:solidFill>
                  <a:srgbClr val="333399"/>
                </a:solidFill>
              </a:rPr>
              <a:t>1. Do not strike the wrist</a:t>
            </a:r>
          </a:p>
          <a:p>
            <a:pPr lvl="1" fontAlgn="base">
              <a:spcBef>
                <a:spcPct val="0"/>
              </a:spcBef>
              <a:spcAft>
                <a:spcPct val="0"/>
              </a:spcAft>
              <a:buFontTx/>
              <a:buChar char="•"/>
              <a:defRPr/>
            </a:pPr>
            <a:r>
              <a:rPr lang="en-US" sz="2800" dirty="0">
                <a:solidFill>
                  <a:srgbClr val="333399"/>
                </a:solidFill>
              </a:rPr>
              <a:t>Use the double push principle</a:t>
            </a:r>
          </a:p>
          <a:p>
            <a:pPr lvl="1" fontAlgn="base">
              <a:spcBef>
                <a:spcPct val="0"/>
              </a:spcBef>
              <a:spcAft>
                <a:spcPct val="0"/>
              </a:spcAft>
              <a:buFontTx/>
              <a:buChar char="•"/>
              <a:defRPr/>
            </a:pPr>
            <a:endParaRPr lang="en-US" sz="2800" dirty="0">
              <a:solidFill>
                <a:srgbClr val="333399"/>
              </a:solidFill>
            </a:endParaRPr>
          </a:p>
          <a:p>
            <a:pPr fontAlgn="base">
              <a:spcBef>
                <a:spcPct val="0"/>
              </a:spcBef>
              <a:spcAft>
                <a:spcPct val="0"/>
              </a:spcAft>
              <a:buFontTx/>
              <a:buChar char="•"/>
              <a:defRPr/>
            </a:pPr>
            <a:r>
              <a:rPr lang="en-US" sz="2800" dirty="0">
                <a:solidFill>
                  <a:srgbClr val="333399"/>
                </a:solidFill>
              </a:rPr>
              <a:t>2. Do not over tighten</a:t>
            </a:r>
          </a:p>
          <a:p>
            <a:pPr lvl="1" fontAlgn="base">
              <a:spcBef>
                <a:spcPct val="0"/>
              </a:spcBef>
              <a:spcAft>
                <a:spcPct val="0"/>
              </a:spcAft>
              <a:buFontTx/>
              <a:buChar char="•"/>
              <a:defRPr/>
            </a:pPr>
            <a:r>
              <a:rPr lang="en-US" sz="2800" dirty="0">
                <a:solidFill>
                  <a:srgbClr val="2D2D8A"/>
                </a:solidFill>
              </a:rPr>
              <a:t>Leave small finger space (check)</a:t>
            </a:r>
          </a:p>
          <a:p>
            <a:pPr lvl="1" fontAlgn="base">
              <a:spcBef>
                <a:spcPct val="0"/>
              </a:spcBef>
              <a:spcAft>
                <a:spcPct val="0"/>
              </a:spcAft>
              <a:buFontTx/>
              <a:buChar char="•"/>
              <a:defRPr/>
            </a:pPr>
            <a:r>
              <a:rPr lang="en-US" sz="2800" dirty="0">
                <a:solidFill>
                  <a:srgbClr val="2D2D8A"/>
                </a:solidFill>
              </a:rPr>
              <a:t>Compress the fingernail to see if there is circulation</a:t>
            </a:r>
          </a:p>
          <a:p>
            <a:pPr lvl="1" fontAlgn="base">
              <a:spcBef>
                <a:spcPct val="0"/>
              </a:spcBef>
              <a:spcAft>
                <a:spcPct val="0"/>
              </a:spcAft>
              <a:buFontTx/>
              <a:buChar char="•"/>
              <a:defRPr/>
            </a:pPr>
            <a:endParaRPr lang="en-US" sz="2800" dirty="0">
              <a:solidFill>
                <a:srgbClr val="2D2D8A"/>
              </a:solidFill>
            </a:endParaRPr>
          </a:p>
          <a:p>
            <a:pPr fontAlgn="base">
              <a:spcBef>
                <a:spcPct val="0"/>
              </a:spcBef>
              <a:spcAft>
                <a:spcPct val="0"/>
              </a:spcAft>
              <a:buFontTx/>
              <a:buChar char="•"/>
              <a:defRPr/>
            </a:pPr>
            <a:r>
              <a:rPr lang="en-US" sz="2800" dirty="0">
                <a:solidFill>
                  <a:srgbClr val="2D2D8A"/>
                </a:solidFill>
              </a:rPr>
              <a:t>3. Double lock the handcuffs*</a:t>
            </a:r>
          </a:p>
          <a:p>
            <a:pPr lvl="1" fontAlgn="base">
              <a:spcBef>
                <a:spcPct val="0"/>
              </a:spcBef>
              <a:spcAft>
                <a:spcPct val="0"/>
              </a:spcAft>
              <a:buFontTx/>
              <a:buChar char="•"/>
              <a:defRPr/>
            </a:pPr>
            <a:r>
              <a:rPr lang="en-US" sz="2800" dirty="0">
                <a:solidFill>
                  <a:srgbClr val="2D2D8A"/>
                </a:solidFill>
              </a:rPr>
              <a:t>Prevents over tightening</a:t>
            </a:r>
          </a:p>
          <a:p>
            <a:pPr lvl="1" fontAlgn="base">
              <a:spcBef>
                <a:spcPct val="0"/>
              </a:spcBef>
              <a:spcAft>
                <a:spcPct val="0"/>
              </a:spcAft>
              <a:buFontTx/>
              <a:buChar char="•"/>
              <a:defRPr/>
            </a:pPr>
            <a:r>
              <a:rPr lang="en-US" sz="2800" dirty="0">
                <a:solidFill>
                  <a:srgbClr val="2D2D8A"/>
                </a:solidFill>
              </a:rPr>
              <a:t>*Unless tactically hazardous to do so.</a:t>
            </a:r>
          </a:p>
        </p:txBody>
      </p:sp>
    </p:spTree>
    <p:extLst>
      <p:ext uri="{BB962C8B-B14F-4D97-AF65-F5344CB8AC3E}">
        <p14:creationId xmlns:p14="http://schemas.microsoft.com/office/powerpoint/2010/main" xmlns="" val="88764663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Liability Issues</a:t>
            </a:r>
          </a:p>
        </p:txBody>
      </p:sp>
      <p:sp>
        <p:nvSpPr>
          <p:cNvPr id="24580" name="Text Box 6"/>
          <p:cNvSpPr txBox="1">
            <a:spLocks noChangeArrowheads="1"/>
          </p:cNvSpPr>
          <p:nvPr/>
        </p:nvSpPr>
        <p:spPr bwMode="auto">
          <a:xfrm>
            <a:off x="857250" y="1000125"/>
            <a:ext cx="8072438" cy="526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Positional Asphyxia</a:t>
            </a:r>
          </a:p>
          <a:p>
            <a:pPr lvl="1" eaLnBrk="1" fontAlgn="base" hangingPunct="1">
              <a:spcBef>
                <a:spcPct val="0"/>
              </a:spcBef>
              <a:spcAft>
                <a:spcPct val="0"/>
              </a:spcAft>
              <a:buFontTx/>
              <a:buChar char="•"/>
            </a:pPr>
            <a:r>
              <a:rPr lang="en-US" sz="2800">
                <a:solidFill>
                  <a:srgbClr val="333399"/>
                </a:solidFill>
              </a:rPr>
              <a:t>Death as a result of body position that interferes with ones ability to breath</a:t>
            </a:r>
          </a:p>
          <a:p>
            <a:pPr lvl="1" eaLnBrk="1" fontAlgn="base" hangingPunct="1">
              <a:spcBef>
                <a:spcPct val="0"/>
              </a:spcBef>
              <a:spcAft>
                <a:spcPct val="0"/>
              </a:spcAft>
              <a:buFontTx/>
              <a:buChar char="•"/>
            </a:pPr>
            <a:r>
              <a:rPr lang="en-US" sz="2800">
                <a:solidFill>
                  <a:srgbClr val="333399"/>
                </a:solidFill>
              </a:rPr>
              <a:t>Restriction of the:</a:t>
            </a:r>
          </a:p>
          <a:p>
            <a:pPr lvl="2" eaLnBrk="1" fontAlgn="base" hangingPunct="1">
              <a:spcBef>
                <a:spcPct val="0"/>
              </a:spcBef>
              <a:spcAft>
                <a:spcPct val="0"/>
              </a:spcAft>
              <a:buFontTx/>
              <a:buChar char="•"/>
            </a:pPr>
            <a:r>
              <a:rPr lang="en-US" sz="2800">
                <a:solidFill>
                  <a:srgbClr val="333399"/>
                </a:solidFill>
              </a:rPr>
              <a:t>Chest wall</a:t>
            </a:r>
          </a:p>
          <a:p>
            <a:pPr lvl="2" eaLnBrk="1" fontAlgn="base" hangingPunct="1">
              <a:spcBef>
                <a:spcPct val="0"/>
              </a:spcBef>
              <a:spcAft>
                <a:spcPct val="0"/>
              </a:spcAft>
              <a:buFontTx/>
              <a:buChar char="•"/>
            </a:pPr>
            <a:r>
              <a:rPr lang="en-US" sz="2800">
                <a:solidFill>
                  <a:srgbClr val="333399"/>
                </a:solidFill>
              </a:rPr>
              <a:t>Diaphragm</a:t>
            </a:r>
          </a:p>
          <a:p>
            <a:pPr lvl="2" eaLnBrk="1" fontAlgn="base" hangingPunct="1">
              <a:spcBef>
                <a:spcPct val="0"/>
              </a:spcBef>
              <a:spcAft>
                <a:spcPct val="0"/>
              </a:spcAft>
              <a:buFontTx/>
              <a:buChar char="•"/>
            </a:pPr>
            <a:r>
              <a:rPr lang="en-US" sz="2800">
                <a:solidFill>
                  <a:srgbClr val="333399"/>
                </a:solidFill>
              </a:rPr>
              <a:t>Muscles of the ribcage and abdomen</a:t>
            </a:r>
          </a:p>
          <a:p>
            <a:pPr lvl="1" eaLnBrk="1" fontAlgn="base" hangingPunct="1">
              <a:spcBef>
                <a:spcPct val="0"/>
              </a:spcBef>
              <a:spcAft>
                <a:spcPct val="0"/>
              </a:spcAft>
              <a:buFontTx/>
              <a:buChar char="•"/>
            </a:pPr>
            <a:r>
              <a:rPr lang="en-US" sz="2800">
                <a:solidFill>
                  <a:srgbClr val="333399"/>
                </a:solidFill>
              </a:rPr>
              <a:t>Signs and Symptoms:</a:t>
            </a:r>
          </a:p>
          <a:p>
            <a:pPr lvl="2" eaLnBrk="1" fontAlgn="base" hangingPunct="1">
              <a:spcBef>
                <a:spcPct val="0"/>
              </a:spcBef>
              <a:spcAft>
                <a:spcPct val="0"/>
              </a:spcAft>
              <a:buFontTx/>
              <a:buChar char="•"/>
            </a:pPr>
            <a:r>
              <a:rPr lang="en-US" sz="2800">
                <a:solidFill>
                  <a:srgbClr val="333399"/>
                </a:solidFill>
              </a:rPr>
              <a:t>Labored breathing</a:t>
            </a:r>
          </a:p>
          <a:p>
            <a:pPr lvl="2" eaLnBrk="1" fontAlgn="base" hangingPunct="1">
              <a:spcBef>
                <a:spcPct val="0"/>
              </a:spcBef>
              <a:spcAft>
                <a:spcPct val="0"/>
              </a:spcAft>
              <a:buFontTx/>
              <a:buChar char="•"/>
            </a:pPr>
            <a:r>
              <a:rPr lang="en-US" sz="2800">
                <a:solidFill>
                  <a:srgbClr val="333399"/>
                </a:solidFill>
              </a:rPr>
              <a:t>Gurgling or gasping</a:t>
            </a:r>
          </a:p>
          <a:p>
            <a:pPr lvl="2" eaLnBrk="1" fontAlgn="base" hangingPunct="1">
              <a:spcBef>
                <a:spcPct val="0"/>
              </a:spcBef>
              <a:spcAft>
                <a:spcPct val="0"/>
              </a:spcAft>
              <a:buFontTx/>
              <a:buChar char="•"/>
            </a:pPr>
            <a:r>
              <a:rPr lang="en-US" sz="2800">
                <a:solidFill>
                  <a:srgbClr val="333399"/>
                </a:solidFill>
              </a:rPr>
              <a:t>Period of silence after an intense struggle</a:t>
            </a:r>
          </a:p>
          <a:p>
            <a:pPr lvl="2" eaLnBrk="1" fontAlgn="base" hangingPunct="1">
              <a:spcBef>
                <a:spcPct val="0"/>
              </a:spcBef>
              <a:spcAft>
                <a:spcPct val="0"/>
              </a:spcAft>
              <a:buFontTx/>
              <a:buChar char="•"/>
            </a:pPr>
            <a:r>
              <a:rPr lang="en-US" sz="2800">
                <a:solidFill>
                  <a:srgbClr val="333399"/>
                </a:solidFill>
              </a:rPr>
              <a:t>Unconsciousness</a:t>
            </a:r>
          </a:p>
        </p:txBody>
      </p:sp>
    </p:spTree>
    <p:extLst>
      <p:ext uri="{BB962C8B-B14F-4D97-AF65-F5344CB8AC3E}">
        <p14:creationId xmlns:p14="http://schemas.microsoft.com/office/powerpoint/2010/main" xmlns="" val="15823249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200" smtClean="0">
                <a:solidFill>
                  <a:schemeClr val="accent2"/>
                </a:solidFill>
              </a:rPr>
              <a:t>Most people do not want to engage in physical encounters, nor have been involved in any</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Security’s goal is much the same, to deal with people without resorting to physical control</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Often times society’s perception of use of force is often tainted through media and TV.</a:t>
            </a: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73697809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Considerations</a:t>
            </a:r>
          </a:p>
        </p:txBody>
      </p:sp>
      <p:sp>
        <p:nvSpPr>
          <p:cNvPr id="25604" name="Text Box 6"/>
          <p:cNvSpPr txBox="1">
            <a:spLocks noChangeArrowheads="1"/>
          </p:cNvSpPr>
          <p:nvPr/>
        </p:nvSpPr>
        <p:spPr bwMode="auto">
          <a:xfrm>
            <a:off x="857250" y="1000125"/>
            <a:ext cx="8072438"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609600" indent="-609600" eaLnBrk="0" hangingPunct="0">
              <a:defRPr>
                <a:solidFill>
                  <a:schemeClr val="tx1"/>
                </a:solidFill>
                <a:latin typeface="Arial" charset="0"/>
              </a:defRPr>
            </a:lvl1pPr>
            <a:lvl2pPr marL="990600" indent="-533400" eaLnBrk="0" hangingPunct="0">
              <a:defRPr>
                <a:solidFill>
                  <a:schemeClr val="tx1"/>
                </a:solidFill>
                <a:latin typeface="Arial" charset="0"/>
              </a:defRPr>
            </a:lvl2pPr>
            <a:lvl3pPr marL="1447800" indent="-5334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buFontTx/>
              <a:buChar char="•"/>
            </a:pPr>
            <a:r>
              <a:rPr lang="en-US" sz="2800">
                <a:solidFill>
                  <a:srgbClr val="333399"/>
                </a:solidFill>
              </a:rPr>
              <a:t>Tactical Considerations</a:t>
            </a:r>
          </a:p>
          <a:p>
            <a:pPr lvl="1" eaLnBrk="1" fontAlgn="base" hangingPunct="1">
              <a:spcBef>
                <a:spcPct val="0"/>
              </a:spcBef>
              <a:spcAft>
                <a:spcPct val="0"/>
              </a:spcAft>
              <a:buFontTx/>
              <a:buChar char="–"/>
            </a:pPr>
            <a:r>
              <a:rPr lang="en-US" sz="2800">
                <a:solidFill>
                  <a:srgbClr val="333399"/>
                </a:solidFill>
              </a:rPr>
              <a:t>Approach to contact</a:t>
            </a:r>
          </a:p>
          <a:p>
            <a:pPr lvl="2" eaLnBrk="1" fontAlgn="base" hangingPunct="1">
              <a:spcBef>
                <a:spcPct val="0"/>
              </a:spcBef>
              <a:spcAft>
                <a:spcPct val="0"/>
              </a:spcAft>
              <a:buFontTx/>
              <a:buChar char="–"/>
            </a:pPr>
            <a:r>
              <a:rPr lang="en-US" sz="2800">
                <a:solidFill>
                  <a:srgbClr val="333399"/>
                </a:solidFill>
              </a:rPr>
              <a:t>Approach from the weak side</a:t>
            </a:r>
          </a:p>
          <a:p>
            <a:pPr lvl="2" eaLnBrk="1" fontAlgn="base" hangingPunct="1">
              <a:spcBef>
                <a:spcPct val="0"/>
              </a:spcBef>
              <a:spcAft>
                <a:spcPct val="0"/>
              </a:spcAft>
              <a:buFontTx/>
              <a:buChar char="–"/>
            </a:pPr>
            <a:r>
              <a:rPr lang="en-US" sz="2800">
                <a:solidFill>
                  <a:srgbClr val="333399"/>
                </a:solidFill>
              </a:rPr>
              <a:t>Approach from their blind side</a:t>
            </a:r>
          </a:p>
          <a:p>
            <a:pPr lvl="1" eaLnBrk="1" fontAlgn="base" hangingPunct="1">
              <a:spcBef>
                <a:spcPct val="0"/>
              </a:spcBef>
              <a:spcAft>
                <a:spcPct val="0"/>
              </a:spcAft>
              <a:buFontTx/>
              <a:buChar char="–"/>
            </a:pPr>
            <a:r>
              <a:rPr lang="en-US" sz="2800">
                <a:solidFill>
                  <a:srgbClr val="333399"/>
                </a:solidFill>
              </a:rPr>
              <a:t>Control upon touch</a:t>
            </a:r>
          </a:p>
          <a:p>
            <a:pPr lvl="2" eaLnBrk="1" fontAlgn="base" hangingPunct="1">
              <a:spcBef>
                <a:spcPct val="0"/>
              </a:spcBef>
              <a:spcAft>
                <a:spcPct val="0"/>
              </a:spcAft>
              <a:buFontTx/>
              <a:buChar char="–"/>
            </a:pPr>
            <a:r>
              <a:rPr lang="en-US" sz="2800">
                <a:solidFill>
                  <a:srgbClr val="333399"/>
                </a:solidFill>
              </a:rPr>
              <a:t>Tactile touch – tells us if they move</a:t>
            </a:r>
          </a:p>
          <a:p>
            <a:pPr lvl="2" eaLnBrk="1" fontAlgn="base" hangingPunct="1">
              <a:spcBef>
                <a:spcPct val="0"/>
              </a:spcBef>
              <a:spcAft>
                <a:spcPct val="0"/>
              </a:spcAft>
              <a:buFontTx/>
              <a:buChar char="–"/>
            </a:pPr>
            <a:r>
              <a:rPr lang="en-US" sz="2800">
                <a:solidFill>
                  <a:srgbClr val="333399"/>
                </a:solidFill>
              </a:rPr>
              <a:t>Pre-assaultive cues</a:t>
            </a:r>
          </a:p>
          <a:p>
            <a:pPr lvl="1" eaLnBrk="1" fontAlgn="base" hangingPunct="1">
              <a:spcBef>
                <a:spcPct val="0"/>
              </a:spcBef>
              <a:spcAft>
                <a:spcPct val="0"/>
              </a:spcAft>
              <a:buFontTx/>
              <a:buChar char="–"/>
            </a:pPr>
            <a:r>
              <a:rPr lang="en-US" sz="2800">
                <a:solidFill>
                  <a:srgbClr val="333399"/>
                </a:solidFill>
              </a:rPr>
              <a:t>Speed of application</a:t>
            </a:r>
          </a:p>
          <a:p>
            <a:pPr lvl="2" eaLnBrk="1" fontAlgn="base" hangingPunct="1">
              <a:spcBef>
                <a:spcPct val="0"/>
              </a:spcBef>
              <a:spcAft>
                <a:spcPct val="0"/>
              </a:spcAft>
              <a:buFontTx/>
              <a:buChar char="–"/>
            </a:pPr>
            <a:r>
              <a:rPr lang="en-US" sz="2800">
                <a:solidFill>
                  <a:srgbClr val="333399"/>
                </a:solidFill>
              </a:rPr>
              <a:t>Handcuffs reduce the ability of the offender to continue the assaultive behavior</a:t>
            </a:r>
          </a:p>
        </p:txBody>
      </p:sp>
    </p:spTree>
    <p:extLst>
      <p:ext uri="{BB962C8B-B14F-4D97-AF65-F5344CB8AC3E}">
        <p14:creationId xmlns:p14="http://schemas.microsoft.com/office/powerpoint/2010/main" xmlns="" val="273103396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Who to Handcuff?</a:t>
            </a:r>
          </a:p>
        </p:txBody>
      </p:sp>
      <p:sp>
        <p:nvSpPr>
          <p:cNvPr id="26628" name="Rectangle 4"/>
          <p:cNvSpPr>
            <a:spLocks noChangeArrowheads="1"/>
          </p:cNvSpPr>
          <p:nvPr/>
        </p:nvSpPr>
        <p:spPr bwMode="auto">
          <a:xfrm>
            <a:off x="1214438" y="1071563"/>
            <a:ext cx="7572375" cy="491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609600" indent="-609600" fontAlgn="base">
              <a:lnSpc>
                <a:spcPct val="80000"/>
              </a:lnSpc>
              <a:spcBef>
                <a:spcPct val="0"/>
              </a:spcBef>
              <a:spcAft>
                <a:spcPct val="0"/>
              </a:spcAft>
              <a:buFontTx/>
              <a:buAutoNum type="arabicPeriod"/>
            </a:pPr>
            <a:r>
              <a:rPr lang="en-US" sz="2800" b="1">
                <a:solidFill>
                  <a:srgbClr val="333399"/>
                </a:solidFill>
              </a:rPr>
              <a:t>Totally Cooperative</a:t>
            </a:r>
          </a:p>
          <a:p>
            <a:pPr marL="990600" lvl="1" indent="-533400" fontAlgn="base">
              <a:lnSpc>
                <a:spcPct val="80000"/>
              </a:lnSpc>
              <a:spcBef>
                <a:spcPct val="0"/>
              </a:spcBef>
              <a:spcAft>
                <a:spcPct val="0"/>
              </a:spcAft>
              <a:buFontTx/>
              <a:buChar char="•"/>
            </a:pPr>
            <a:r>
              <a:rPr lang="en-US" sz="2800">
                <a:solidFill>
                  <a:srgbClr val="333399"/>
                </a:solidFill>
              </a:rPr>
              <a:t>Routine, low risk, yes people</a:t>
            </a:r>
          </a:p>
          <a:p>
            <a:pPr marL="990600" lvl="1" indent="-533400" fontAlgn="base">
              <a:lnSpc>
                <a:spcPct val="80000"/>
              </a:lnSpc>
              <a:spcBef>
                <a:spcPct val="0"/>
              </a:spcBef>
              <a:spcAft>
                <a:spcPct val="0"/>
              </a:spcAft>
              <a:buFontTx/>
              <a:buChar char="•"/>
            </a:pPr>
            <a:r>
              <a:rPr lang="en-US" sz="2800">
                <a:solidFill>
                  <a:srgbClr val="333399"/>
                </a:solidFill>
              </a:rPr>
              <a:t>Still Be Alert</a:t>
            </a:r>
          </a:p>
          <a:p>
            <a:pPr marL="990600" lvl="1" indent="-533400" fontAlgn="base">
              <a:lnSpc>
                <a:spcPct val="80000"/>
              </a:lnSpc>
              <a:spcBef>
                <a:spcPct val="0"/>
              </a:spcBef>
              <a:spcAft>
                <a:spcPct val="0"/>
              </a:spcAft>
              <a:buFontTx/>
              <a:buChar char="•"/>
            </a:pPr>
            <a:endParaRPr lang="en-US" sz="2800">
              <a:solidFill>
                <a:srgbClr val="333399"/>
              </a:solidFill>
            </a:endParaRPr>
          </a:p>
          <a:p>
            <a:pPr marL="609600" indent="-609600" fontAlgn="base">
              <a:lnSpc>
                <a:spcPct val="80000"/>
              </a:lnSpc>
              <a:spcBef>
                <a:spcPct val="0"/>
              </a:spcBef>
              <a:spcAft>
                <a:spcPct val="0"/>
              </a:spcAft>
              <a:buFontTx/>
              <a:buAutoNum type="arabicPeriod"/>
            </a:pPr>
            <a:r>
              <a:rPr lang="en-US" sz="2800" b="1">
                <a:solidFill>
                  <a:srgbClr val="333399"/>
                </a:solidFill>
              </a:rPr>
              <a:t>Potentially Un-cooperative</a:t>
            </a:r>
          </a:p>
          <a:p>
            <a:pPr marL="990600" lvl="1" indent="-533400" fontAlgn="base">
              <a:lnSpc>
                <a:spcPct val="80000"/>
              </a:lnSpc>
              <a:spcBef>
                <a:spcPct val="0"/>
              </a:spcBef>
              <a:spcAft>
                <a:spcPct val="0"/>
              </a:spcAft>
              <a:buFontTx/>
              <a:buChar char="•"/>
            </a:pPr>
            <a:r>
              <a:rPr lang="en-US" sz="2800">
                <a:solidFill>
                  <a:srgbClr val="333399"/>
                </a:solidFill>
              </a:rPr>
              <a:t>Most dangerous (unknown)</a:t>
            </a:r>
          </a:p>
          <a:p>
            <a:pPr marL="990600" lvl="1" indent="-533400" fontAlgn="base">
              <a:lnSpc>
                <a:spcPct val="80000"/>
              </a:lnSpc>
              <a:spcBef>
                <a:spcPct val="0"/>
              </a:spcBef>
              <a:spcAft>
                <a:spcPct val="0"/>
              </a:spcAft>
              <a:buFontTx/>
              <a:buChar char="•"/>
            </a:pPr>
            <a:r>
              <a:rPr lang="en-US" sz="2800">
                <a:solidFill>
                  <a:srgbClr val="333399"/>
                </a:solidFill>
              </a:rPr>
              <a:t>Usually intoxicated</a:t>
            </a:r>
          </a:p>
          <a:p>
            <a:pPr marL="990600" lvl="1" indent="-533400" fontAlgn="base">
              <a:lnSpc>
                <a:spcPct val="80000"/>
              </a:lnSpc>
              <a:spcBef>
                <a:spcPct val="0"/>
              </a:spcBef>
              <a:spcAft>
                <a:spcPct val="0"/>
              </a:spcAft>
              <a:buFontTx/>
              <a:buChar char="•"/>
            </a:pPr>
            <a:r>
              <a:rPr lang="en-US" sz="2800">
                <a:solidFill>
                  <a:srgbClr val="333399"/>
                </a:solidFill>
              </a:rPr>
              <a:t>May try to set you up</a:t>
            </a:r>
          </a:p>
          <a:p>
            <a:pPr marL="990600" lvl="1" indent="-533400" fontAlgn="base">
              <a:lnSpc>
                <a:spcPct val="80000"/>
              </a:lnSpc>
              <a:spcBef>
                <a:spcPct val="0"/>
              </a:spcBef>
              <a:spcAft>
                <a:spcPct val="0"/>
              </a:spcAft>
              <a:buFontTx/>
              <a:buChar char="•"/>
            </a:pPr>
            <a:r>
              <a:rPr lang="en-US" sz="2800">
                <a:solidFill>
                  <a:srgbClr val="333399"/>
                </a:solidFill>
              </a:rPr>
              <a:t>High risk, maybe people</a:t>
            </a:r>
          </a:p>
          <a:p>
            <a:pPr marL="990600" lvl="1" indent="-533400" fontAlgn="base">
              <a:lnSpc>
                <a:spcPct val="80000"/>
              </a:lnSpc>
              <a:spcBef>
                <a:spcPct val="0"/>
              </a:spcBef>
              <a:spcAft>
                <a:spcPct val="0"/>
              </a:spcAft>
              <a:buFontTx/>
              <a:buChar char="•"/>
            </a:pPr>
            <a:endParaRPr lang="en-US" sz="2800">
              <a:solidFill>
                <a:srgbClr val="333399"/>
              </a:solidFill>
            </a:endParaRPr>
          </a:p>
          <a:p>
            <a:pPr marL="609600" indent="-609600" fontAlgn="base">
              <a:lnSpc>
                <a:spcPct val="80000"/>
              </a:lnSpc>
              <a:spcBef>
                <a:spcPct val="0"/>
              </a:spcBef>
              <a:spcAft>
                <a:spcPct val="0"/>
              </a:spcAft>
              <a:buFontTx/>
              <a:buAutoNum type="arabicPeriod"/>
            </a:pPr>
            <a:r>
              <a:rPr lang="en-US" sz="2800" b="1">
                <a:solidFill>
                  <a:srgbClr val="333399"/>
                </a:solidFill>
              </a:rPr>
              <a:t>Totally Uncooperative</a:t>
            </a:r>
          </a:p>
          <a:p>
            <a:pPr marL="990600" lvl="1" indent="-533400" fontAlgn="base">
              <a:lnSpc>
                <a:spcPct val="80000"/>
              </a:lnSpc>
              <a:spcBef>
                <a:spcPct val="0"/>
              </a:spcBef>
              <a:spcAft>
                <a:spcPct val="0"/>
              </a:spcAft>
              <a:buFontTx/>
              <a:buChar char="•"/>
            </a:pPr>
            <a:r>
              <a:rPr lang="en-US" sz="2800">
                <a:solidFill>
                  <a:srgbClr val="333399"/>
                </a:solidFill>
              </a:rPr>
              <a:t>Control first, then cuff</a:t>
            </a:r>
          </a:p>
          <a:p>
            <a:pPr marL="990600" lvl="1" indent="-533400" fontAlgn="base">
              <a:lnSpc>
                <a:spcPct val="80000"/>
              </a:lnSpc>
              <a:spcBef>
                <a:spcPct val="0"/>
              </a:spcBef>
              <a:spcAft>
                <a:spcPct val="0"/>
              </a:spcAft>
              <a:buFontTx/>
              <a:buChar char="•"/>
            </a:pPr>
            <a:r>
              <a:rPr lang="en-US" sz="2800">
                <a:solidFill>
                  <a:srgbClr val="333399"/>
                </a:solidFill>
              </a:rPr>
              <a:t>You can not fight and handcuff</a:t>
            </a:r>
          </a:p>
          <a:p>
            <a:pPr marL="990600" lvl="1" indent="-533400" fontAlgn="base">
              <a:lnSpc>
                <a:spcPct val="80000"/>
              </a:lnSpc>
              <a:spcBef>
                <a:spcPct val="0"/>
              </a:spcBef>
              <a:spcAft>
                <a:spcPct val="0"/>
              </a:spcAft>
              <a:buFontTx/>
              <a:buChar char="•"/>
            </a:pPr>
            <a:r>
              <a:rPr lang="en-US" sz="2800">
                <a:solidFill>
                  <a:srgbClr val="333399"/>
                </a:solidFill>
              </a:rPr>
              <a:t>No people</a:t>
            </a:r>
          </a:p>
        </p:txBody>
      </p:sp>
    </p:spTree>
    <p:extLst>
      <p:ext uri="{BB962C8B-B14F-4D97-AF65-F5344CB8AC3E}">
        <p14:creationId xmlns:p14="http://schemas.microsoft.com/office/powerpoint/2010/main" xmlns="" val="47280860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Loading</a:t>
            </a:r>
          </a:p>
        </p:txBody>
      </p:sp>
      <p:sp>
        <p:nvSpPr>
          <p:cNvPr id="5" name="Rectangle 4"/>
          <p:cNvSpPr/>
          <p:nvPr/>
        </p:nvSpPr>
        <p:spPr>
          <a:xfrm>
            <a:off x="4357688" y="1071563"/>
            <a:ext cx="4429125" cy="5262562"/>
          </a:xfrm>
          <a:prstGeom prst="rect">
            <a:avLst/>
          </a:prstGeom>
        </p:spPr>
        <p:txBody>
          <a:bodyPr>
            <a:spAutoFit/>
          </a:bodyPr>
          <a:lstStyle/>
          <a:p>
            <a:pPr fontAlgn="base">
              <a:spcBef>
                <a:spcPct val="0"/>
              </a:spcBef>
              <a:spcAft>
                <a:spcPct val="0"/>
              </a:spcAft>
              <a:buFontTx/>
              <a:buChar char="•"/>
              <a:defRPr/>
            </a:pPr>
            <a:r>
              <a:rPr lang="en-US" sz="2800" dirty="0">
                <a:solidFill>
                  <a:srgbClr val="333399"/>
                </a:solidFill>
                <a:effectLst>
                  <a:outerShdw blurRad="38100" dist="38100" dir="2700000" algn="tl">
                    <a:srgbClr val="C0C0C0"/>
                  </a:outerShdw>
                </a:effectLst>
              </a:rPr>
              <a:t>NEVER PLACE YOUR CUFFS ON THE CENTER OF YOUR BACK.</a:t>
            </a:r>
          </a:p>
          <a:p>
            <a:pPr fontAlgn="base">
              <a:spcBef>
                <a:spcPct val="0"/>
              </a:spcBef>
              <a:spcAft>
                <a:spcPct val="0"/>
              </a:spcAft>
              <a:buFontTx/>
              <a:buChar char="•"/>
              <a:defRPr/>
            </a:pPr>
            <a:endParaRPr lang="en-US" sz="2800" dirty="0">
              <a:solidFill>
                <a:srgbClr val="333399"/>
              </a:solidFill>
              <a:effectLst>
                <a:outerShdw blurRad="38100" dist="38100" dir="2700000" algn="tl">
                  <a:srgbClr val="C0C0C0"/>
                </a:outerShdw>
              </a:effectLst>
            </a:endParaRPr>
          </a:p>
          <a:p>
            <a:pPr fontAlgn="base">
              <a:spcBef>
                <a:spcPct val="0"/>
              </a:spcBef>
              <a:spcAft>
                <a:spcPct val="0"/>
              </a:spcAft>
              <a:buFontTx/>
              <a:buChar char="•"/>
              <a:defRPr/>
            </a:pPr>
            <a:r>
              <a:rPr lang="en-US" sz="2800" dirty="0">
                <a:solidFill>
                  <a:srgbClr val="333399"/>
                </a:solidFill>
                <a:effectLst>
                  <a:outerShdw blurRad="38100" dist="38100" dir="2700000" algn="tl">
                    <a:srgbClr val="C0C0C0"/>
                  </a:outerShdw>
                </a:effectLst>
              </a:rPr>
              <a:t>SINGLE BAR SHOULD ALWAYS FACE THE CENTER OF YOUR BODY.</a:t>
            </a:r>
          </a:p>
          <a:p>
            <a:pPr fontAlgn="base">
              <a:spcBef>
                <a:spcPct val="0"/>
              </a:spcBef>
              <a:spcAft>
                <a:spcPct val="0"/>
              </a:spcAft>
              <a:buFontTx/>
              <a:buChar char="•"/>
              <a:defRPr/>
            </a:pPr>
            <a:endParaRPr lang="en-US" sz="2800" dirty="0">
              <a:solidFill>
                <a:srgbClr val="333399"/>
              </a:solidFill>
              <a:effectLst>
                <a:outerShdw blurRad="38100" dist="38100" dir="2700000" algn="tl">
                  <a:srgbClr val="C0C0C0"/>
                </a:outerShdw>
              </a:effectLst>
            </a:endParaRPr>
          </a:p>
          <a:p>
            <a:pPr fontAlgn="base">
              <a:spcBef>
                <a:spcPct val="0"/>
              </a:spcBef>
              <a:spcAft>
                <a:spcPct val="0"/>
              </a:spcAft>
              <a:buFontTx/>
              <a:buChar char="•"/>
              <a:defRPr/>
            </a:pPr>
            <a:r>
              <a:rPr lang="en-US" sz="2800" dirty="0">
                <a:solidFill>
                  <a:srgbClr val="333399"/>
                </a:solidFill>
                <a:effectLst>
                  <a:outerShdw blurRad="38100" dist="38100" dir="2700000" algn="tl">
                    <a:srgbClr val="C0C0C0"/>
                  </a:outerShdw>
                </a:effectLst>
              </a:rPr>
              <a:t>CUFF POUCH SHOULD BE FACE UP ON YOUR BELT.</a:t>
            </a:r>
          </a:p>
        </p:txBody>
      </p:sp>
      <p:pic>
        <p:nvPicPr>
          <p:cNvPr id="27653" name="Picture 2" descr="Leather Duty Belt Comb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43000" y="1071563"/>
            <a:ext cx="2967038" cy="128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4" descr="http://echoforcetactical.com/store/images/190HS_l.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28750" y="2643188"/>
            <a:ext cx="1714500" cy="2322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503004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Grips</a:t>
            </a:r>
          </a:p>
        </p:txBody>
      </p:sp>
      <p:sp>
        <p:nvSpPr>
          <p:cNvPr id="28676" name="Rectangle 4"/>
          <p:cNvSpPr>
            <a:spLocks noChangeArrowheads="1"/>
          </p:cNvSpPr>
          <p:nvPr/>
        </p:nvSpPr>
        <p:spPr bwMode="auto">
          <a:xfrm>
            <a:off x="4357688" y="1071563"/>
            <a:ext cx="4429125"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spcBef>
                <a:spcPct val="0"/>
              </a:spcBef>
              <a:spcAft>
                <a:spcPct val="0"/>
              </a:spcAft>
              <a:buFontTx/>
              <a:buChar char="•"/>
            </a:pPr>
            <a:r>
              <a:rPr lang="en-US" sz="2800">
                <a:solidFill>
                  <a:srgbClr val="333399"/>
                </a:solidFill>
              </a:rPr>
              <a:t>Butterfly</a:t>
            </a:r>
          </a:p>
          <a:p>
            <a:pPr fontAlgn="base">
              <a:spcBef>
                <a:spcPct val="0"/>
              </a:spcBef>
              <a:spcAft>
                <a:spcPct val="0"/>
              </a:spcAft>
              <a:buFontTx/>
              <a:buChar char="•"/>
            </a:pPr>
            <a:r>
              <a:rPr lang="en-US" sz="2800">
                <a:solidFill>
                  <a:srgbClr val="333399"/>
                </a:solidFill>
              </a:rPr>
              <a:t>Both cuffs are placed in your hand with the single bar facing your subject</a:t>
            </a:r>
          </a:p>
        </p:txBody>
      </p:sp>
      <p:pic>
        <p:nvPicPr>
          <p:cNvPr id="28677" name="Picture 6" descr="Picture 03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14438" y="1000125"/>
            <a:ext cx="2857500" cy="215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8" name="Picture 6" descr="Picture 03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71625" y="3643313"/>
            <a:ext cx="2286000" cy="237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9" name="Rectangle 9"/>
          <p:cNvSpPr>
            <a:spLocks noChangeArrowheads="1"/>
          </p:cNvSpPr>
          <p:nvPr/>
        </p:nvSpPr>
        <p:spPr bwMode="auto">
          <a:xfrm>
            <a:off x="4286250" y="3571875"/>
            <a:ext cx="4429125" cy="3540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spcBef>
                <a:spcPct val="0"/>
              </a:spcBef>
              <a:spcAft>
                <a:spcPct val="0"/>
              </a:spcAft>
              <a:buFontTx/>
              <a:buChar char="•"/>
            </a:pPr>
            <a:r>
              <a:rPr lang="en-US" sz="2800">
                <a:solidFill>
                  <a:srgbClr val="333399"/>
                </a:solidFill>
              </a:rPr>
              <a:t>Pistol</a:t>
            </a:r>
          </a:p>
          <a:p>
            <a:pPr fontAlgn="base">
              <a:spcBef>
                <a:spcPct val="0"/>
              </a:spcBef>
              <a:spcAft>
                <a:spcPct val="0"/>
              </a:spcAft>
              <a:buFontTx/>
              <a:buChar char="•"/>
            </a:pPr>
            <a:r>
              <a:rPr lang="en-US" sz="2800">
                <a:solidFill>
                  <a:srgbClr val="333399"/>
                </a:solidFill>
              </a:rPr>
              <a:t>The top cuff single bar is pointing away from the body, the bottom cuff single bar is pointing to the side facing the center of the body.</a:t>
            </a:r>
            <a:endParaRPr lang="en-US" sz="2800">
              <a:solidFill>
                <a:srgbClr val="000000"/>
              </a:solidFill>
              <a:latin typeface="Tahoma" charset="0"/>
            </a:endParaRPr>
          </a:p>
          <a:p>
            <a:pPr fontAlgn="base">
              <a:spcBef>
                <a:spcPct val="0"/>
              </a:spcBef>
              <a:spcAft>
                <a:spcPct val="0"/>
              </a:spcAft>
              <a:buFontTx/>
              <a:buChar char="•"/>
            </a:pPr>
            <a:endParaRPr lang="en-US" sz="2800">
              <a:solidFill>
                <a:srgbClr val="333399"/>
              </a:solidFill>
            </a:endParaRPr>
          </a:p>
        </p:txBody>
      </p:sp>
    </p:spTree>
    <p:extLst>
      <p:ext uri="{BB962C8B-B14F-4D97-AF65-F5344CB8AC3E}">
        <p14:creationId xmlns:p14="http://schemas.microsoft.com/office/powerpoint/2010/main" xmlns="" val="263519513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Approach</a:t>
            </a:r>
          </a:p>
        </p:txBody>
      </p:sp>
      <p:sp>
        <p:nvSpPr>
          <p:cNvPr id="5" name="Rectangle 4"/>
          <p:cNvSpPr/>
          <p:nvPr/>
        </p:nvSpPr>
        <p:spPr>
          <a:xfrm>
            <a:off x="1214438" y="1071563"/>
            <a:ext cx="7572375" cy="5262562"/>
          </a:xfrm>
          <a:prstGeom prst="rect">
            <a:avLst/>
          </a:prstGeom>
        </p:spPr>
        <p:txBody>
          <a:bodyPr>
            <a:spAutoFit/>
          </a:bodyPr>
          <a:lstStyle/>
          <a:p>
            <a:pPr fontAlgn="base">
              <a:spcBef>
                <a:spcPct val="0"/>
              </a:spcBef>
              <a:spcAft>
                <a:spcPct val="0"/>
              </a:spcAft>
              <a:buFontTx/>
              <a:buChar char="•"/>
              <a:defRPr/>
            </a:pPr>
            <a:r>
              <a:rPr lang="en-US" sz="2800" dirty="0">
                <a:solidFill>
                  <a:srgbClr val="333399"/>
                </a:solidFill>
              </a:rPr>
              <a:t>Always approach the subject from the 2 ½ position.</a:t>
            </a:r>
          </a:p>
          <a:p>
            <a:pPr fontAlgn="base">
              <a:spcBef>
                <a:spcPct val="0"/>
              </a:spcBef>
              <a:spcAft>
                <a:spcPct val="0"/>
              </a:spcAft>
              <a:buFontTx/>
              <a:buChar char="•"/>
              <a:defRPr/>
            </a:pPr>
            <a:endParaRPr lang="en-US" sz="2800" dirty="0">
              <a:solidFill>
                <a:srgbClr val="333399"/>
              </a:solidFill>
            </a:endParaRPr>
          </a:p>
          <a:p>
            <a:pPr fontAlgn="base">
              <a:spcBef>
                <a:spcPct val="0"/>
              </a:spcBef>
              <a:spcAft>
                <a:spcPct val="0"/>
              </a:spcAft>
              <a:buFontTx/>
              <a:buChar char="•"/>
              <a:defRPr/>
            </a:pPr>
            <a:r>
              <a:rPr lang="en-US" sz="2800" dirty="0">
                <a:solidFill>
                  <a:srgbClr val="333399"/>
                </a:solidFill>
              </a:rPr>
              <a:t>Make sure that you are six to ten feet behind the subject.</a:t>
            </a:r>
          </a:p>
          <a:p>
            <a:pPr fontAlgn="base">
              <a:spcBef>
                <a:spcPct val="0"/>
              </a:spcBef>
              <a:spcAft>
                <a:spcPct val="0"/>
              </a:spcAft>
              <a:buFontTx/>
              <a:buChar char="•"/>
              <a:defRPr/>
            </a:pPr>
            <a:endParaRPr lang="en-US" sz="2800" dirty="0">
              <a:solidFill>
                <a:srgbClr val="333399"/>
              </a:solidFill>
            </a:endParaRPr>
          </a:p>
          <a:p>
            <a:pPr fontAlgn="base">
              <a:spcBef>
                <a:spcPct val="0"/>
              </a:spcBef>
              <a:spcAft>
                <a:spcPct val="0"/>
              </a:spcAft>
              <a:buFontTx/>
              <a:buChar char="•"/>
              <a:defRPr/>
            </a:pPr>
            <a:r>
              <a:rPr lang="en-US" sz="2800" dirty="0">
                <a:solidFill>
                  <a:srgbClr val="333399"/>
                </a:solidFill>
              </a:rPr>
              <a:t>The subject should always be looking up, and away from the direction that you are approaching from</a:t>
            </a:r>
            <a:r>
              <a:rPr lang="en-US" sz="2800" dirty="0">
                <a:solidFill>
                  <a:srgbClr val="333399"/>
                </a:solidFill>
                <a:effectLst>
                  <a:outerShdw blurRad="38100" dist="38100" dir="2700000" algn="tl">
                    <a:srgbClr val="C0C0C0"/>
                  </a:outerShdw>
                </a:effectLst>
              </a:rPr>
              <a:t>.</a:t>
            </a:r>
          </a:p>
          <a:p>
            <a:pPr fontAlgn="base">
              <a:spcBef>
                <a:spcPct val="0"/>
              </a:spcBef>
              <a:spcAft>
                <a:spcPct val="0"/>
              </a:spcAft>
              <a:buFontTx/>
              <a:buChar char="•"/>
              <a:defRPr/>
            </a:pPr>
            <a:endParaRPr lang="en-US" sz="2800" dirty="0">
              <a:solidFill>
                <a:srgbClr val="333399"/>
              </a:solidFill>
              <a:effectLst>
                <a:outerShdw blurRad="38100" dist="38100" dir="2700000" algn="tl">
                  <a:srgbClr val="C0C0C0"/>
                </a:outerShdw>
              </a:effectLst>
            </a:endParaRPr>
          </a:p>
          <a:p>
            <a:pPr fontAlgn="base">
              <a:spcBef>
                <a:spcPct val="0"/>
              </a:spcBef>
              <a:spcAft>
                <a:spcPct val="0"/>
              </a:spcAft>
              <a:buFontTx/>
              <a:buChar char="•"/>
              <a:defRPr/>
            </a:pPr>
            <a:r>
              <a:rPr lang="en-US" sz="2800" dirty="0">
                <a:solidFill>
                  <a:srgbClr val="333399"/>
                </a:solidFill>
              </a:rPr>
              <a:t>Keep your hands above your waist and in a defensive posture</a:t>
            </a:r>
          </a:p>
        </p:txBody>
      </p:sp>
    </p:spTree>
    <p:extLst>
      <p:ext uri="{BB962C8B-B14F-4D97-AF65-F5344CB8AC3E}">
        <p14:creationId xmlns:p14="http://schemas.microsoft.com/office/powerpoint/2010/main" xmlns="" val="411272010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Commands</a:t>
            </a:r>
          </a:p>
        </p:txBody>
      </p:sp>
      <p:sp>
        <p:nvSpPr>
          <p:cNvPr id="30724" name="Rectangle 4"/>
          <p:cNvSpPr>
            <a:spLocks noChangeArrowheads="1"/>
          </p:cNvSpPr>
          <p:nvPr/>
        </p:nvSpPr>
        <p:spPr bwMode="auto">
          <a:xfrm>
            <a:off x="1214438" y="1071563"/>
            <a:ext cx="7572375" cy="284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lnSpc>
                <a:spcPct val="80000"/>
              </a:lnSpc>
              <a:spcBef>
                <a:spcPct val="20000"/>
              </a:spcBef>
              <a:spcAft>
                <a:spcPct val="0"/>
              </a:spcAft>
              <a:buClr>
                <a:srgbClr val="333399"/>
              </a:buClr>
              <a:buSzPct val="85000"/>
              <a:buFontTx/>
              <a:buChar char="•"/>
            </a:pPr>
            <a:r>
              <a:rPr lang="en-US" sz="2800">
                <a:solidFill>
                  <a:srgbClr val="333399"/>
                </a:solidFill>
              </a:rPr>
              <a:t>Giving </a:t>
            </a:r>
            <a:r>
              <a:rPr lang="en-US" sz="2800" b="1">
                <a:solidFill>
                  <a:srgbClr val="333399"/>
                </a:solidFill>
              </a:rPr>
              <a:t>LOUD</a:t>
            </a:r>
            <a:r>
              <a:rPr lang="en-US" sz="2800">
                <a:solidFill>
                  <a:srgbClr val="333399"/>
                </a:solidFill>
              </a:rPr>
              <a:t> and </a:t>
            </a:r>
            <a:r>
              <a:rPr lang="en-US" sz="2800" b="1">
                <a:solidFill>
                  <a:srgbClr val="333399"/>
                </a:solidFill>
              </a:rPr>
              <a:t>CLEAR </a:t>
            </a:r>
            <a:r>
              <a:rPr lang="en-US" sz="2800">
                <a:solidFill>
                  <a:srgbClr val="333399"/>
                </a:solidFill>
              </a:rPr>
              <a:t>commands to the subjects will help in your efforts to control the situation. If the subject is unclear as to what you want him to do, it will cause confusion in the subject and make your job a lot harder. Here is a list of commands that will allow you to get the subject into the proper position for tactical speed cuffing.</a:t>
            </a:r>
          </a:p>
        </p:txBody>
      </p:sp>
    </p:spTree>
    <p:extLst>
      <p:ext uri="{BB962C8B-B14F-4D97-AF65-F5344CB8AC3E}">
        <p14:creationId xmlns:p14="http://schemas.microsoft.com/office/powerpoint/2010/main" xmlns="" val="337769965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Commands</a:t>
            </a:r>
          </a:p>
        </p:txBody>
      </p:sp>
      <p:sp>
        <p:nvSpPr>
          <p:cNvPr id="31748" name="Rectangle 4"/>
          <p:cNvSpPr>
            <a:spLocks noChangeArrowheads="1"/>
          </p:cNvSpPr>
          <p:nvPr/>
        </p:nvSpPr>
        <p:spPr bwMode="auto">
          <a:xfrm>
            <a:off x="1214438" y="1071563"/>
            <a:ext cx="7572375" cy="345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lnSpc>
                <a:spcPct val="80000"/>
              </a:lnSpc>
              <a:spcBef>
                <a:spcPct val="20000"/>
              </a:spcBef>
              <a:spcAft>
                <a:spcPct val="0"/>
              </a:spcAft>
              <a:buClr>
                <a:srgbClr val="333399"/>
              </a:buClr>
              <a:buSzPct val="85000"/>
              <a:buFontTx/>
              <a:buChar char="•"/>
            </a:pPr>
            <a:r>
              <a:rPr lang="en-US" sz="2800">
                <a:solidFill>
                  <a:srgbClr val="333399"/>
                </a:solidFill>
              </a:rPr>
              <a:t>Handcuffing – Standing</a:t>
            </a:r>
          </a:p>
          <a:p>
            <a:pPr lvl="1" fontAlgn="base">
              <a:spcBef>
                <a:spcPct val="0"/>
              </a:spcBef>
              <a:spcAft>
                <a:spcPct val="0"/>
              </a:spcAft>
              <a:buFontTx/>
              <a:buChar char="•"/>
            </a:pPr>
            <a:r>
              <a:rPr lang="en-US" sz="2800">
                <a:solidFill>
                  <a:srgbClr val="333399"/>
                </a:solidFill>
              </a:rPr>
              <a:t>Put your hands up where I can see them.</a:t>
            </a:r>
          </a:p>
          <a:p>
            <a:pPr lvl="1" fontAlgn="base">
              <a:spcBef>
                <a:spcPct val="0"/>
              </a:spcBef>
              <a:spcAft>
                <a:spcPct val="0"/>
              </a:spcAft>
              <a:buFontTx/>
              <a:buChar char="•"/>
            </a:pPr>
            <a:r>
              <a:rPr lang="en-US" sz="2800">
                <a:solidFill>
                  <a:srgbClr val="333399"/>
                </a:solidFill>
              </a:rPr>
              <a:t>Turn around and face the other direction.</a:t>
            </a:r>
          </a:p>
          <a:p>
            <a:pPr lvl="1" fontAlgn="base">
              <a:spcBef>
                <a:spcPct val="0"/>
              </a:spcBef>
              <a:spcAft>
                <a:spcPct val="0"/>
              </a:spcAft>
              <a:buFontTx/>
              <a:buChar char="•"/>
            </a:pPr>
            <a:r>
              <a:rPr lang="en-US" sz="2800">
                <a:solidFill>
                  <a:srgbClr val="333399"/>
                </a:solidFill>
              </a:rPr>
              <a:t>Place your ankles together / cross your ankles (dependant on balance)</a:t>
            </a:r>
          </a:p>
          <a:p>
            <a:pPr lvl="1" fontAlgn="base">
              <a:spcBef>
                <a:spcPct val="0"/>
              </a:spcBef>
              <a:spcAft>
                <a:spcPct val="0"/>
              </a:spcAft>
              <a:buFontTx/>
              <a:buChar char="•"/>
            </a:pPr>
            <a:r>
              <a:rPr lang="en-US" sz="2800">
                <a:solidFill>
                  <a:srgbClr val="333399"/>
                </a:solidFill>
              </a:rPr>
              <a:t>Hands behind you, palms facing me</a:t>
            </a:r>
          </a:p>
          <a:p>
            <a:pPr lvl="1" fontAlgn="base">
              <a:spcBef>
                <a:spcPct val="0"/>
              </a:spcBef>
              <a:spcAft>
                <a:spcPct val="0"/>
              </a:spcAft>
              <a:buFontTx/>
              <a:buChar char="•"/>
            </a:pPr>
            <a:r>
              <a:rPr lang="en-US" sz="2800">
                <a:solidFill>
                  <a:srgbClr val="333399"/>
                </a:solidFill>
              </a:rPr>
              <a:t>Look up, look left or right</a:t>
            </a:r>
            <a:r>
              <a:rPr lang="en-US" sz="2800">
                <a:solidFill>
                  <a:srgbClr val="000000"/>
                </a:solidFill>
              </a:rPr>
              <a:t>.</a:t>
            </a:r>
          </a:p>
          <a:p>
            <a:pPr fontAlgn="base">
              <a:lnSpc>
                <a:spcPct val="80000"/>
              </a:lnSpc>
              <a:spcBef>
                <a:spcPct val="20000"/>
              </a:spcBef>
              <a:spcAft>
                <a:spcPct val="0"/>
              </a:spcAft>
              <a:buClr>
                <a:srgbClr val="333399"/>
              </a:buClr>
              <a:buSzPct val="85000"/>
              <a:buFontTx/>
              <a:buChar char="•"/>
            </a:pPr>
            <a:endParaRPr lang="en-US" sz="2800">
              <a:solidFill>
                <a:srgbClr val="333399"/>
              </a:solidFill>
            </a:endParaRPr>
          </a:p>
        </p:txBody>
      </p:sp>
    </p:spTree>
    <p:extLst>
      <p:ext uri="{BB962C8B-B14F-4D97-AF65-F5344CB8AC3E}">
        <p14:creationId xmlns:p14="http://schemas.microsoft.com/office/powerpoint/2010/main" xmlns="" val="416397176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Commands</a:t>
            </a:r>
          </a:p>
        </p:txBody>
      </p:sp>
      <p:sp>
        <p:nvSpPr>
          <p:cNvPr id="32772" name="Rectangle 4"/>
          <p:cNvSpPr>
            <a:spLocks noChangeArrowheads="1"/>
          </p:cNvSpPr>
          <p:nvPr/>
        </p:nvSpPr>
        <p:spPr bwMode="auto">
          <a:xfrm>
            <a:off x="1214438" y="1071563"/>
            <a:ext cx="7572375" cy="431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lnSpc>
                <a:spcPct val="80000"/>
              </a:lnSpc>
              <a:spcBef>
                <a:spcPct val="20000"/>
              </a:spcBef>
              <a:spcAft>
                <a:spcPct val="0"/>
              </a:spcAft>
              <a:buClr>
                <a:srgbClr val="333399"/>
              </a:buClr>
              <a:buSzPct val="85000"/>
              <a:buFontTx/>
              <a:buChar char="•"/>
            </a:pPr>
            <a:r>
              <a:rPr lang="en-US" sz="2800">
                <a:solidFill>
                  <a:srgbClr val="333399"/>
                </a:solidFill>
              </a:rPr>
              <a:t>Handcuffing – Kneeling</a:t>
            </a:r>
          </a:p>
          <a:p>
            <a:pPr lvl="1" fontAlgn="base">
              <a:spcBef>
                <a:spcPct val="0"/>
              </a:spcBef>
              <a:spcAft>
                <a:spcPct val="0"/>
              </a:spcAft>
              <a:buFontTx/>
              <a:buChar char="•"/>
            </a:pPr>
            <a:r>
              <a:rPr lang="en-US" sz="2800">
                <a:solidFill>
                  <a:srgbClr val="333399"/>
                </a:solidFill>
              </a:rPr>
              <a:t>Put your hands up where I can see them.</a:t>
            </a:r>
          </a:p>
          <a:p>
            <a:pPr lvl="1" fontAlgn="base">
              <a:spcBef>
                <a:spcPct val="0"/>
              </a:spcBef>
              <a:spcAft>
                <a:spcPct val="0"/>
              </a:spcAft>
              <a:buFontTx/>
              <a:buChar char="•"/>
            </a:pPr>
            <a:r>
              <a:rPr lang="en-US" sz="2800">
                <a:solidFill>
                  <a:srgbClr val="333399"/>
                </a:solidFill>
              </a:rPr>
              <a:t>Turn around and face the other direction.</a:t>
            </a:r>
          </a:p>
          <a:p>
            <a:pPr lvl="1" fontAlgn="base">
              <a:spcBef>
                <a:spcPct val="0"/>
              </a:spcBef>
              <a:spcAft>
                <a:spcPct val="0"/>
              </a:spcAft>
              <a:buFontTx/>
              <a:buChar char="•"/>
            </a:pPr>
            <a:r>
              <a:rPr lang="en-US" sz="2800">
                <a:solidFill>
                  <a:srgbClr val="333399"/>
                </a:solidFill>
              </a:rPr>
              <a:t>Go down on your right knee</a:t>
            </a:r>
          </a:p>
          <a:p>
            <a:pPr lvl="1" fontAlgn="base">
              <a:spcBef>
                <a:spcPct val="0"/>
              </a:spcBef>
              <a:spcAft>
                <a:spcPct val="0"/>
              </a:spcAft>
              <a:buFontTx/>
              <a:buChar char="•"/>
            </a:pPr>
            <a:r>
              <a:rPr lang="en-US" sz="2800">
                <a:solidFill>
                  <a:srgbClr val="333399"/>
                </a:solidFill>
              </a:rPr>
              <a:t>Go down on your left knee</a:t>
            </a:r>
          </a:p>
          <a:p>
            <a:pPr lvl="1" fontAlgn="base">
              <a:spcBef>
                <a:spcPct val="0"/>
              </a:spcBef>
              <a:spcAft>
                <a:spcPct val="0"/>
              </a:spcAft>
              <a:buFontTx/>
              <a:buChar char="•"/>
            </a:pPr>
            <a:r>
              <a:rPr lang="en-US" sz="2800">
                <a:solidFill>
                  <a:srgbClr val="333399"/>
                </a:solidFill>
              </a:rPr>
              <a:t>Cross your feet / sit back on your feet (dependant on balance)</a:t>
            </a:r>
          </a:p>
          <a:p>
            <a:pPr lvl="1" fontAlgn="base">
              <a:spcBef>
                <a:spcPct val="0"/>
              </a:spcBef>
              <a:spcAft>
                <a:spcPct val="0"/>
              </a:spcAft>
              <a:buFontTx/>
              <a:buChar char="•"/>
            </a:pPr>
            <a:r>
              <a:rPr lang="en-US" sz="2800">
                <a:solidFill>
                  <a:srgbClr val="333399"/>
                </a:solidFill>
              </a:rPr>
              <a:t>Hands behind you, palms facing me</a:t>
            </a:r>
          </a:p>
          <a:p>
            <a:pPr lvl="1" fontAlgn="base">
              <a:spcBef>
                <a:spcPct val="0"/>
              </a:spcBef>
              <a:spcAft>
                <a:spcPct val="0"/>
              </a:spcAft>
              <a:buFontTx/>
              <a:buChar char="•"/>
            </a:pPr>
            <a:r>
              <a:rPr lang="en-US" sz="2800">
                <a:solidFill>
                  <a:srgbClr val="333399"/>
                </a:solidFill>
              </a:rPr>
              <a:t>Look up, look left or right</a:t>
            </a:r>
            <a:r>
              <a:rPr lang="en-US" sz="2800">
                <a:solidFill>
                  <a:srgbClr val="000000"/>
                </a:solidFill>
              </a:rPr>
              <a:t>.</a:t>
            </a:r>
          </a:p>
          <a:p>
            <a:pPr fontAlgn="base">
              <a:lnSpc>
                <a:spcPct val="80000"/>
              </a:lnSpc>
              <a:spcBef>
                <a:spcPct val="20000"/>
              </a:spcBef>
              <a:spcAft>
                <a:spcPct val="0"/>
              </a:spcAft>
              <a:buClr>
                <a:srgbClr val="333399"/>
              </a:buClr>
              <a:buSzPct val="85000"/>
              <a:buFontTx/>
              <a:buChar char="•"/>
            </a:pPr>
            <a:endParaRPr lang="en-US" sz="2800">
              <a:solidFill>
                <a:srgbClr val="333399"/>
              </a:solidFill>
            </a:endParaRPr>
          </a:p>
        </p:txBody>
      </p:sp>
    </p:spTree>
    <p:extLst>
      <p:ext uri="{BB962C8B-B14F-4D97-AF65-F5344CB8AC3E}">
        <p14:creationId xmlns:p14="http://schemas.microsoft.com/office/powerpoint/2010/main" xmlns="" val="214431140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Commands</a:t>
            </a:r>
          </a:p>
        </p:txBody>
      </p:sp>
      <p:sp>
        <p:nvSpPr>
          <p:cNvPr id="33796" name="Rectangle 4"/>
          <p:cNvSpPr>
            <a:spLocks noChangeArrowheads="1"/>
          </p:cNvSpPr>
          <p:nvPr/>
        </p:nvSpPr>
        <p:spPr bwMode="auto">
          <a:xfrm>
            <a:off x="1214438" y="1071563"/>
            <a:ext cx="7572375" cy="560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lnSpc>
                <a:spcPct val="80000"/>
              </a:lnSpc>
              <a:spcBef>
                <a:spcPct val="20000"/>
              </a:spcBef>
              <a:spcAft>
                <a:spcPct val="0"/>
              </a:spcAft>
              <a:buClr>
                <a:srgbClr val="333399"/>
              </a:buClr>
              <a:buSzPct val="85000"/>
              <a:buFontTx/>
              <a:buChar char="•"/>
            </a:pPr>
            <a:r>
              <a:rPr lang="en-US" sz="2800">
                <a:solidFill>
                  <a:srgbClr val="333399"/>
                </a:solidFill>
              </a:rPr>
              <a:t>Handcuffing – Prone</a:t>
            </a:r>
          </a:p>
          <a:p>
            <a:pPr lvl="1" fontAlgn="base">
              <a:spcBef>
                <a:spcPct val="0"/>
              </a:spcBef>
              <a:spcAft>
                <a:spcPct val="0"/>
              </a:spcAft>
              <a:buFontTx/>
              <a:buChar char="•"/>
            </a:pPr>
            <a:r>
              <a:rPr lang="en-US" sz="2800">
                <a:solidFill>
                  <a:srgbClr val="333399"/>
                </a:solidFill>
              </a:rPr>
              <a:t>Put your hands up where I can see them.</a:t>
            </a:r>
          </a:p>
          <a:p>
            <a:pPr lvl="1" fontAlgn="base">
              <a:spcBef>
                <a:spcPct val="0"/>
              </a:spcBef>
              <a:spcAft>
                <a:spcPct val="0"/>
              </a:spcAft>
              <a:buFontTx/>
              <a:buChar char="•"/>
            </a:pPr>
            <a:r>
              <a:rPr lang="en-US" sz="2800">
                <a:solidFill>
                  <a:srgbClr val="333399"/>
                </a:solidFill>
              </a:rPr>
              <a:t>Turn around and face the other direction.</a:t>
            </a:r>
          </a:p>
          <a:p>
            <a:pPr lvl="1" fontAlgn="base">
              <a:spcBef>
                <a:spcPct val="0"/>
              </a:spcBef>
              <a:spcAft>
                <a:spcPct val="0"/>
              </a:spcAft>
              <a:buFontTx/>
              <a:buChar char="•"/>
            </a:pPr>
            <a:r>
              <a:rPr lang="en-US" sz="2800">
                <a:solidFill>
                  <a:srgbClr val="333399"/>
                </a:solidFill>
              </a:rPr>
              <a:t>Go down on your right knee</a:t>
            </a:r>
          </a:p>
          <a:p>
            <a:pPr lvl="1" fontAlgn="base">
              <a:spcBef>
                <a:spcPct val="0"/>
              </a:spcBef>
              <a:spcAft>
                <a:spcPct val="0"/>
              </a:spcAft>
              <a:buFontTx/>
              <a:buChar char="•"/>
            </a:pPr>
            <a:r>
              <a:rPr lang="en-US" sz="2800">
                <a:solidFill>
                  <a:srgbClr val="333399"/>
                </a:solidFill>
              </a:rPr>
              <a:t>Go down on your left knee</a:t>
            </a:r>
          </a:p>
          <a:p>
            <a:pPr lvl="1" fontAlgn="base">
              <a:spcBef>
                <a:spcPct val="0"/>
              </a:spcBef>
              <a:spcAft>
                <a:spcPct val="0"/>
              </a:spcAft>
              <a:buFontTx/>
              <a:buChar char="•"/>
            </a:pPr>
            <a:r>
              <a:rPr lang="en-US" sz="2800">
                <a:solidFill>
                  <a:srgbClr val="333399"/>
                </a:solidFill>
              </a:rPr>
              <a:t>Put your right hand on the ground</a:t>
            </a:r>
          </a:p>
          <a:p>
            <a:pPr lvl="1" fontAlgn="base">
              <a:spcBef>
                <a:spcPct val="0"/>
              </a:spcBef>
              <a:spcAft>
                <a:spcPct val="0"/>
              </a:spcAft>
              <a:buFontTx/>
              <a:buChar char="•"/>
            </a:pPr>
            <a:r>
              <a:rPr lang="en-US" sz="2800">
                <a:solidFill>
                  <a:srgbClr val="333399"/>
                </a:solidFill>
              </a:rPr>
              <a:t>Put your left hand on the ground</a:t>
            </a:r>
          </a:p>
          <a:p>
            <a:pPr lvl="1" fontAlgn="base">
              <a:spcBef>
                <a:spcPct val="0"/>
              </a:spcBef>
              <a:spcAft>
                <a:spcPct val="0"/>
              </a:spcAft>
              <a:buFontTx/>
              <a:buChar char="•"/>
            </a:pPr>
            <a:r>
              <a:rPr lang="en-US" sz="2800">
                <a:solidFill>
                  <a:srgbClr val="333399"/>
                </a:solidFill>
              </a:rPr>
              <a:t>Walk your feet back to me</a:t>
            </a:r>
          </a:p>
          <a:p>
            <a:pPr lvl="1" fontAlgn="base">
              <a:spcBef>
                <a:spcPct val="0"/>
              </a:spcBef>
              <a:spcAft>
                <a:spcPct val="0"/>
              </a:spcAft>
              <a:buFontTx/>
              <a:buChar char="•"/>
            </a:pPr>
            <a:r>
              <a:rPr lang="en-US" sz="2800">
                <a:solidFill>
                  <a:srgbClr val="333399"/>
                </a:solidFill>
              </a:rPr>
              <a:t>Lay on your stomach, hands out to the side like an airplane</a:t>
            </a:r>
          </a:p>
          <a:p>
            <a:pPr lvl="1" fontAlgn="base">
              <a:spcBef>
                <a:spcPct val="0"/>
              </a:spcBef>
              <a:spcAft>
                <a:spcPct val="0"/>
              </a:spcAft>
              <a:buFontTx/>
              <a:buChar char="•"/>
            </a:pPr>
            <a:r>
              <a:rPr lang="en-US" sz="2800">
                <a:solidFill>
                  <a:srgbClr val="333399"/>
                </a:solidFill>
              </a:rPr>
              <a:t>Cross your ankles</a:t>
            </a:r>
          </a:p>
          <a:p>
            <a:pPr lvl="1" fontAlgn="base">
              <a:spcBef>
                <a:spcPct val="0"/>
              </a:spcBef>
              <a:spcAft>
                <a:spcPct val="0"/>
              </a:spcAft>
              <a:buFontTx/>
              <a:buChar char="•"/>
            </a:pPr>
            <a:r>
              <a:rPr lang="en-US" sz="2800">
                <a:solidFill>
                  <a:srgbClr val="333399"/>
                </a:solidFill>
              </a:rPr>
              <a:t>Look up, look left or right</a:t>
            </a:r>
            <a:r>
              <a:rPr lang="en-US" sz="2800">
                <a:solidFill>
                  <a:srgbClr val="000000"/>
                </a:solidFill>
              </a:rPr>
              <a:t>.</a:t>
            </a:r>
          </a:p>
          <a:p>
            <a:pPr fontAlgn="base">
              <a:lnSpc>
                <a:spcPct val="80000"/>
              </a:lnSpc>
              <a:spcBef>
                <a:spcPct val="20000"/>
              </a:spcBef>
              <a:spcAft>
                <a:spcPct val="0"/>
              </a:spcAft>
              <a:buClr>
                <a:srgbClr val="333399"/>
              </a:buClr>
              <a:buSzPct val="85000"/>
              <a:buFontTx/>
              <a:buChar char="•"/>
            </a:pPr>
            <a:endParaRPr lang="en-US" sz="2800">
              <a:solidFill>
                <a:srgbClr val="333399"/>
              </a:solidFill>
            </a:endParaRPr>
          </a:p>
        </p:txBody>
      </p:sp>
    </p:spTree>
    <p:extLst>
      <p:ext uri="{BB962C8B-B14F-4D97-AF65-F5344CB8AC3E}">
        <p14:creationId xmlns:p14="http://schemas.microsoft.com/office/powerpoint/2010/main" xmlns="" val="954637200"/>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Removal</a:t>
            </a:r>
          </a:p>
        </p:txBody>
      </p:sp>
      <p:sp>
        <p:nvSpPr>
          <p:cNvPr id="34820" name="Rectangle 4"/>
          <p:cNvSpPr>
            <a:spLocks noChangeArrowheads="1"/>
          </p:cNvSpPr>
          <p:nvPr/>
        </p:nvSpPr>
        <p:spPr bwMode="auto">
          <a:xfrm>
            <a:off x="1214438" y="1071563"/>
            <a:ext cx="7572375"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fontAlgn="base">
              <a:lnSpc>
                <a:spcPct val="80000"/>
              </a:lnSpc>
              <a:spcBef>
                <a:spcPct val="20000"/>
              </a:spcBef>
              <a:spcAft>
                <a:spcPct val="0"/>
              </a:spcAft>
              <a:buClr>
                <a:srgbClr val="333399"/>
              </a:buClr>
              <a:buSzPct val="85000"/>
              <a:buFontTx/>
              <a:buChar char="•"/>
            </a:pPr>
            <a:r>
              <a:rPr lang="en-US" sz="2800">
                <a:solidFill>
                  <a:srgbClr val="333399"/>
                </a:solidFill>
              </a:rPr>
              <a:t>There may be some instances in which we have to remove handcuffs</a:t>
            </a:r>
          </a:p>
          <a:p>
            <a:pPr lvl="1" fontAlgn="base">
              <a:lnSpc>
                <a:spcPct val="80000"/>
              </a:lnSpc>
              <a:spcBef>
                <a:spcPct val="20000"/>
              </a:spcBef>
              <a:spcAft>
                <a:spcPct val="0"/>
              </a:spcAft>
              <a:buClr>
                <a:srgbClr val="333399"/>
              </a:buClr>
              <a:buSzPct val="85000"/>
              <a:buFontTx/>
              <a:buChar char="•"/>
            </a:pPr>
            <a:r>
              <a:rPr lang="en-US" sz="2800">
                <a:solidFill>
                  <a:srgbClr val="333399"/>
                </a:solidFill>
              </a:rPr>
              <a:t>Last cuff on, first cuff off</a:t>
            </a:r>
          </a:p>
          <a:p>
            <a:pPr lvl="1" fontAlgn="base">
              <a:lnSpc>
                <a:spcPct val="80000"/>
              </a:lnSpc>
              <a:spcBef>
                <a:spcPct val="20000"/>
              </a:spcBef>
              <a:spcAft>
                <a:spcPct val="0"/>
              </a:spcAft>
              <a:buClr>
                <a:srgbClr val="333399"/>
              </a:buClr>
              <a:buSzPct val="85000"/>
              <a:buFontTx/>
              <a:buChar char="•"/>
            </a:pPr>
            <a:r>
              <a:rPr lang="en-US" sz="2800">
                <a:solidFill>
                  <a:srgbClr val="333399"/>
                </a:solidFill>
              </a:rPr>
              <a:t>Put the subject in a position of disadvantage</a:t>
            </a:r>
          </a:p>
          <a:p>
            <a:pPr lvl="1" fontAlgn="base">
              <a:lnSpc>
                <a:spcPct val="80000"/>
              </a:lnSpc>
              <a:spcBef>
                <a:spcPct val="20000"/>
              </a:spcBef>
              <a:spcAft>
                <a:spcPct val="0"/>
              </a:spcAft>
              <a:buClr>
                <a:srgbClr val="333399"/>
              </a:buClr>
              <a:buSzPct val="85000"/>
              <a:buFontTx/>
              <a:buChar char="•"/>
            </a:pPr>
            <a:r>
              <a:rPr lang="en-US" sz="2800">
                <a:solidFill>
                  <a:srgbClr val="333399"/>
                </a:solidFill>
              </a:rPr>
              <a:t>Remove the first cuff and have the subject place their hand on their head</a:t>
            </a:r>
          </a:p>
          <a:p>
            <a:pPr lvl="1" fontAlgn="base">
              <a:lnSpc>
                <a:spcPct val="80000"/>
              </a:lnSpc>
              <a:spcBef>
                <a:spcPct val="20000"/>
              </a:spcBef>
              <a:spcAft>
                <a:spcPct val="0"/>
              </a:spcAft>
              <a:buClr>
                <a:srgbClr val="333399"/>
              </a:buClr>
              <a:buSzPct val="85000"/>
              <a:buFontTx/>
              <a:buChar char="•"/>
            </a:pPr>
            <a:r>
              <a:rPr lang="en-US" sz="2800">
                <a:solidFill>
                  <a:srgbClr val="333399"/>
                </a:solidFill>
              </a:rPr>
              <a:t>Close the cuff, maintain control of cuffs, and remove second cuff</a:t>
            </a:r>
          </a:p>
          <a:p>
            <a:pPr lvl="1" fontAlgn="base">
              <a:lnSpc>
                <a:spcPct val="80000"/>
              </a:lnSpc>
              <a:spcBef>
                <a:spcPct val="20000"/>
              </a:spcBef>
              <a:spcAft>
                <a:spcPct val="0"/>
              </a:spcAft>
              <a:buClr>
                <a:srgbClr val="333399"/>
              </a:buClr>
              <a:buSzPct val="85000"/>
              <a:buFontTx/>
              <a:buChar char="•"/>
            </a:pPr>
            <a:r>
              <a:rPr lang="en-US" sz="2800">
                <a:solidFill>
                  <a:srgbClr val="333399"/>
                </a:solidFill>
              </a:rPr>
              <a:t>Subject places other hand on head</a:t>
            </a:r>
          </a:p>
          <a:p>
            <a:pPr lvl="1" fontAlgn="base">
              <a:lnSpc>
                <a:spcPct val="80000"/>
              </a:lnSpc>
              <a:spcBef>
                <a:spcPct val="20000"/>
              </a:spcBef>
              <a:spcAft>
                <a:spcPct val="0"/>
              </a:spcAft>
              <a:buClr>
                <a:srgbClr val="333399"/>
              </a:buClr>
              <a:buSzPct val="85000"/>
              <a:buFontTx/>
              <a:buChar char="•"/>
            </a:pPr>
            <a:r>
              <a:rPr lang="en-US" sz="2800">
                <a:solidFill>
                  <a:srgbClr val="333399"/>
                </a:solidFill>
              </a:rPr>
              <a:t>Subject interlaces fingers </a:t>
            </a:r>
            <a:endParaRPr lang="en-US" sz="2800">
              <a:solidFill>
                <a:srgbClr val="000000"/>
              </a:solidFill>
            </a:endParaRPr>
          </a:p>
          <a:p>
            <a:pPr fontAlgn="base">
              <a:lnSpc>
                <a:spcPct val="80000"/>
              </a:lnSpc>
              <a:spcBef>
                <a:spcPct val="20000"/>
              </a:spcBef>
              <a:spcAft>
                <a:spcPct val="0"/>
              </a:spcAft>
              <a:buClr>
                <a:srgbClr val="333399"/>
              </a:buClr>
              <a:buSzPct val="85000"/>
              <a:buFontTx/>
              <a:buChar char="•"/>
            </a:pPr>
            <a:endParaRPr lang="en-US" sz="2800">
              <a:solidFill>
                <a:srgbClr val="333399"/>
              </a:solidFill>
            </a:endParaRPr>
          </a:p>
        </p:txBody>
      </p:sp>
    </p:spTree>
    <p:extLst>
      <p:ext uri="{BB962C8B-B14F-4D97-AF65-F5344CB8AC3E}">
        <p14:creationId xmlns:p14="http://schemas.microsoft.com/office/powerpoint/2010/main" xmlns="" val="148780896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5"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200" smtClean="0">
                <a:solidFill>
                  <a:schemeClr val="accent2"/>
                </a:solidFill>
              </a:rPr>
              <a:t>Security’s use of force is designed to:</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 Gain control using no more force than is necessary.</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Allow for Officer Safety</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Minimize harm to the subject</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2814428274"/>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857250" y="71438"/>
            <a:ext cx="7572375"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Handcuffs : Summary</a:t>
            </a:r>
          </a:p>
        </p:txBody>
      </p:sp>
      <p:sp>
        <p:nvSpPr>
          <p:cNvPr id="5" name="Rectangle 4"/>
          <p:cNvSpPr/>
          <p:nvPr/>
        </p:nvSpPr>
        <p:spPr>
          <a:xfrm>
            <a:off x="1214438" y="1071563"/>
            <a:ext cx="7572375" cy="3478212"/>
          </a:xfrm>
          <a:prstGeom prst="rect">
            <a:avLst/>
          </a:prstGeom>
        </p:spPr>
        <p:txBody>
          <a:bodyPr>
            <a:spAutoFit/>
          </a:bodyPr>
          <a:lstStyle/>
          <a:p>
            <a:pPr marL="342900" indent="-342900" fontAlgn="base">
              <a:spcBef>
                <a:spcPct val="0"/>
              </a:spcBef>
              <a:spcAft>
                <a:spcPct val="0"/>
              </a:spcAft>
              <a:buFontTx/>
              <a:buChar char="•"/>
              <a:defRPr/>
            </a:pPr>
            <a:r>
              <a:rPr lang="en-US" sz="2400" dirty="0">
                <a:solidFill>
                  <a:srgbClr val="333399"/>
                </a:solidFill>
              </a:rPr>
              <a:t>We have learned:</a:t>
            </a:r>
          </a:p>
          <a:p>
            <a:pPr marL="800100" lvl="1" indent="-342900" fontAlgn="base">
              <a:spcBef>
                <a:spcPct val="0"/>
              </a:spcBef>
              <a:spcAft>
                <a:spcPct val="0"/>
              </a:spcAft>
              <a:buFontTx/>
              <a:buChar char="•"/>
              <a:defRPr/>
            </a:pPr>
            <a:r>
              <a:rPr lang="en-US" sz="2400" dirty="0">
                <a:solidFill>
                  <a:srgbClr val="333399"/>
                </a:solidFill>
              </a:rPr>
              <a:t>Parts of the cuff, and basic maintenance</a:t>
            </a:r>
          </a:p>
          <a:p>
            <a:pPr marL="800100" lvl="1" indent="-342900" fontAlgn="base">
              <a:spcBef>
                <a:spcPct val="0"/>
              </a:spcBef>
              <a:spcAft>
                <a:spcPct val="0"/>
              </a:spcAft>
              <a:buFontTx/>
              <a:buChar char="•"/>
              <a:defRPr/>
            </a:pPr>
            <a:r>
              <a:rPr lang="en-US" sz="2400" dirty="0">
                <a:solidFill>
                  <a:srgbClr val="333399"/>
                </a:solidFill>
              </a:rPr>
              <a:t>Discussed the 3 types of individuals Security Officers will face</a:t>
            </a:r>
          </a:p>
          <a:p>
            <a:pPr marL="800100" lvl="1" indent="-342900" fontAlgn="base">
              <a:spcBef>
                <a:spcPct val="0"/>
              </a:spcBef>
              <a:spcAft>
                <a:spcPct val="0"/>
              </a:spcAft>
              <a:buFontTx/>
              <a:buChar char="•"/>
              <a:defRPr/>
            </a:pPr>
            <a:r>
              <a:rPr lang="en-US" sz="2400" dirty="0">
                <a:solidFill>
                  <a:srgbClr val="333399"/>
                </a:solidFill>
              </a:rPr>
              <a:t>The steps taken to reduce liability</a:t>
            </a:r>
          </a:p>
          <a:p>
            <a:pPr marL="800100" lvl="1" indent="-342900" fontAlgn="base">
              <a:spcBef>
                <a:spcPct val="0"/>
              </a:spcBef>
              <a:spcAft>
                <a:spcPct val="0"/>
              </a:spcAft>
              <a:buFontTx/>
              <a:buChar char="•"/>
              <a:defRPr/>
            </a:pPr>
            <a:r>
              <a:rPr lang="en-US" sz="2400" dirty="0">
                <a:solidFill>
                  <a:srgbClr val="333399"/>
                </a:solidFill>
              </a:rPr>
              <a:t>How to load and hold cuffs</a:t>
            </a:r>
          </a:p>
          <a:p>
            <a:pPr marL="800100" lvl="1" indent="-342900" fontAlgn="base">
              <a:spcBef>
                <a:spcPct val="0"/>
              </a:spcBef>
              <a:spcAft>
                <a:spcPct val="0"/>
              </a:spcAft>
              <a:buFontTx/>
              <a:buChar char="•"/>
              <a:defRPr/>
            </a:pPr>
            <a:r>
              <a:rPr lang="en-US" sz="2400" dirty="0">
                <a:solidFill>
                  <a:srgbClr val="333399"/>
                </a:solidFill>
              </a:rPr>
              <a:t>The basics of handcuffing from standing kneeling and prone stances</a:t>
            </a:r>
          </a:p>
          <a:p>
            <a:pPr fontAlgn="base">
              <a:lnSpc>
                <a:spcPct val="80000"/>
              </a:lnSpc>
              <a:spcBef>
                <a:spcPct val="20000"/>
              </a:spcBef>
              <a:spcAft>
                <a:spcPct val="0"/>
              </a:spcAft>
              <a:buClr>
                <a:srgbClr val="333399"/>
              </a:buClr>
              <a:buSzPct val="85000"/>
              <a:buFontTx/>
              <a:buChar char="•"/>
              <a:defRPr/>
            </a:pPr>
            <a:endParaRPr lang="en-US" sz="2800" dirty="0">
              <a:solidFill>
                <a:srgbClr val="333399"/>
              </a:solidFill>
            </a:endParaRPr>
          </a:p>
        </p:txBody>
      </p:sp>
    </p:spTree>
    <p:extLst>
      <p:ext uri="{BB962C8B-B14F-4D97-AF65-F5344CB8AC3E}">
        <p14:creationId xmlns:p14="http://schemas.microsoft.com/office/powerpoint/2010/main" xmlns="" val="3734270045"/>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A:\Andrew Lantz\Crests + Misc Clipart\intro_back-iss.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9050"/>
            <a:ext cx="9144000" cy="688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912661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2"/>
          <p:cNvSpPr>
            <a:spLocks noGrp="1" noChangeArrowheads="1"/>
          </p:cNvSpPr>
          <p:nvPr>
            <p:ph type="ctrTitle"/>
          </p:nvPr>
        </p:nvSpPr>
        <p:spPr>
          <a:xfrm>
            <a:off x="1071563" y="1285875"/>
            <a:ext cx="7772400" cy="1470025"/>
          </a:xfrm>
        </p:spPr>
        <p:txBody>
          <a:bodyPr/>
          <a:lstStyle/>
          <a:p>
            <a:pPr eaLnBrk="1" hangingPunct="1"/>
            <a:r>
              <a:rPr lang="en-US" smtClean="0">
                <a:solidFill>
                  <a:schemeClr val="accent2"/>
                </a:solidFill>
              </a:rPr>
              <a:t>IMPACT WEAPONS</a:t>
            </a:r>
          </a:p>
        </p:txBody>
      </p:sp>
      <p:sp>
        <p:nvSpPr>
          <p:cNvPr id="3076" name="Rectangle 3"/>
          <p:cNvSpPr>
            <a:spLocks noGrp="1" noChangeArrowheads="1"/>
          </p:cNvSpPr>
          <p:nvPr>
            <p:ph type="subTitle" idx="1"/>
          </p:nvPr>
        </p:nvSpPr>
        <p:spPr>
          <a:xfrm>
            <a:off x="1143000" y="3643313"/>
            <a:ext cx="7775575" cy="2016125"/>
          </a:xfrm>
        </p:spPr>
        <p:txBody>
          <a:bodyPr/>
          <a:lstStyle/>
          <a:p>
            <a:pPr algn="l" eaLnBrk="1" hangingPunct="1">
              <a:buFontTx/>
              <a:buChar char="•"/>
            </a:pPr>
            <a:r>
              <a:rPr lang="en-US" smtClean="0">
                <a:solidFill>
                  <a:schemeClr val="accent2"/>
                </a:solidFill>
              </a:rPr>
              <a:t>Instructor:</a:t>
            </a:r>
          </a:p>
          <a:p>
            <a:pPr algn="l" eaLnBrk="1" hangingPunct="1">
              <a:buFontTx/>
              <a:buChar char="•"/>
            </a:pPr>
            <a:r>
              <a:rPr lang="en-US" smtClean="0">
                <a:solidFill>
                  <a:schemeClr val="accent2"/>
                </a:solidFill>
              </a:rPr>
              <a:t>Date:</a:t>
            </a:r>
          </a:p>
        </p:txBody>
      </p:sp>
    </p:spTree>
    <p:extLst>
      <p:ext uri="{BB962C8B-B14F-4D97-AF65-F5344CB8AC3E}">
        <p14:creationId xmlns:p14="http://schemas.microsoft.com/office/powerpoint/2010/main" xmlns="" val="149745398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Rectangle 4"/>
          <p:cNvSpPr>
            <a:spLocks noGrp="1" noChangeArrowheads="1"/>
          </p:cNvSpPr>
          <p:nvPr>
            <p:ph type="subTitle" idx="1"/>
          </p:nvPr>
        </p:nvSpPr>
        <p:spPr>
          <a:xfrm>
            <a:off x="928688" y="1000125"/>
            <a:ext cx="7775575" cy="5715000"/>
          </a:xfrm>
        </p:spPr>
        <p:txBody>
          <a:bodyPr/>
          <a:lstStyle/>
          <a:p>
            <a:pPr algn="l" eaLnBrk="1" hangingPunct="1">
              <a:lnSpc>
                <a:spcPct val="80000"/>
              </a:lnSpc>
              <a:buFontTx/>
              <a:buChar char="•"/>
            </a:pPr>
            <a:r>
              <a:rPr lang="en-US" sz="2400" smtClean="0">
                <a:solidFill>
                  <a:schemeClr val="accent2"/>
                </a:solidFill>
              </a:rPr>
              <a:t>Topic: Impact Weapons</a:t>
            </a:r>
          </a:p>
          <a:p>
            <a:pPr algn="l" eaLnBrk="1" hangingPunct="1">
              <a:lnSpc>
                <a:spcPct val="80000"/>
              </a:lnSpc>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Objectives: (Classroom)</a:t>
            </a:r>
          </a:p>
          <a:p>
            <a:pPr lvl="1" algn="l" eaLnBrk="1" hangingPunct="1">
              <a:lnSpc>
                <a:spcPct val="80000"/>
              </a:lnSpc>
              <a:buFont typeface="Arial" charset="0"/>
              <a:buChar char="•"/>
            </a:pPr>
            <a:r>
              <a:rPr lang="en-US" sz="2400" smtClean="0">
                <a:solidFill>
                  <a:schemeClr val="accent2"/>
                </a:solidFill>
              </a:rPr>
              <a:t>Basic Baton Nomenclature</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Advantages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Baton Use</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Force Options Context of Impact Weapons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Primary target Areas for striking</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220244718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Rectangle 4"/>
          <p:cNvSpPr>
            <a:spLocks noGrp="1" noChangeArrowheads="1"/>
          </p:cNvSpPr>
          <p:nvPr>
            <p:ph type="subTitle" idx="1"/>
          </p:nvPr>
        </p:nvSpPr>
        <p:spPr>
          <a:xfrm>
            <a:off x="928688" y="1000125"/>
            <a:ext cx="7775575" cy="5715000"/>
          </a:xfrm>
        </p:spPr>
        <p:txBody>
          <a:bodyPr/>
          <a:lstStyle/>
          <a:p>
            <a:pPr algn="l" eaLnBrk="1" hangingPunct="1">
              <a:lnSpc>
                <a:spcPct val="80000"/>
              </a:lnSpc>
              <a:buFontTx/>
              <a:buChar char="•"/>
            </a:pPr>
            <a:r>
              <a:rPr lang="en-US" sz="2400" smtClean="0">
                <a:solidFill>
                  <a:schemeClr val="accent2"/>
                </a:solidFill>
              </a:rPr>
              <a:t>Topic: Impact Weapons</a:t>
            </a:r>
          </a:p>
          <a:p>
            <a:pPr algn="l" eaLnBrk="1" hangingPunct="1">
              <a:lnSpc>
                <a:spcPct val="80000"/>
              </a:lnSpc>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Objectives: (Practical)</a:t>
            </a:r>
          </a:p>
          <a:p>
            <a:pPr lvl="1" algn="l" eaLnBrk="1" hangingPunct="1">
              <a:lnSpc>
                <a:spcPct val="80000"/>
              </a:lnSpc>
              <a:buFont typeface="Arial" charset="0"/>
              <a:buChar char="•"/>
            </a:pPr>
            <a:r>
              <a:rPr lang="en-US" sz="2400" smtClean="0">
                <a:solidFill>
                  <a:schemeClr val="accent2"/>
                </a:solidFill>
              </a:rPr>
              <a:t>Primary objective of a baton</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Identify deadly force targets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Medical Considerations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Baton techniques</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buFont typeface="Arial" charset="0"/>
              <a:buChar char="•"/>
            </a:pPr>
            <a:r>
              <a:rPr lang="en-US" sz="2400" smtClean="0">
                <a:solidFill>
                  <a:schemeClr val="accent2"/>
                </a:solidFill>
              </a:rPr>
              <a:t>Baton retention</a:t>
            </a:r>
          </a:p>
          <a:p>
            <a:pPr lvl="1" algn="l" eaLnBrk="1" hangingPunct="1">
              <a:lnSpc>
                <a:spcPct val="80000"/>
              </a:lnSpc>
              <a:buFont typeface="Arial" charset="0"/>
              <a:buChar char="•"/>
            </a:pPr>
            <a:endParaRPr lang="en-US" sz="2400" smtClean="0">
              <a:solidFill>
                <a:schemeClr val="accent2"/>
              </a:solidFill>
            </a:endParaRP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393352615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z="2400" smtClean="0">
                <a:solidFill>
                  <a:schemeClr val="accent2"/>
                </a:solidFill>
              </a:rPr>
              <a:t>Method Of Instruction: Lecture development, practical application, written exam</a:t>
            </a:r>
          </a:p>
          <a:p>
            <a:pPr algn="l" eaLnBrk="1" hangingPunct="1">
              <a:lnSpc>
                <a:spcPct val="80000"/>
              </a:lnSpc>
              <a:buFontTx/>
              <a:buChar char="•"/>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Training Aides: Batons, strike shields, foam batons</a:t>
            </a:r>
          </a:p>
          <a:p>
            <a:pPr algn="l" eaLnBrk="1" hangingPunct="1">
              <a:lnSpc>
                <a:spcPct val="80000"/>
              </a:lnSpc>
              <a:buFontTx/>
              <a:buChar char="•"/>
            </a:pPr>
            <a:endParaRPr lang="en-US" sz="2400" smtClean="0">
              <a:solidFill>
                <a:schemeClr val="accent2"/>
              </a:solidFill>
            </a:endParaRPr>
          </a:p>
          <a:p>
            <a:pPr algn="l" eaLnBrk="1" hangingPunct="1">
              <a:lnSpc>
                <a:spcPct val="80000"/>
              </a:lnSpc>
              <a:buFontTx/>
              <a:buChar char="•"/>
            </a:pPr>
            <a:r>
              <a:rPr lang="en-US" sz="2400" smtClean="0">
                <a:solidFill>
                  <a:schemeClr val="accent2"/>
                </a:solidFill>
              </a:rPr>
              <a:t>Pen and paper are required</a:t>
            </a:r>
          </a:p>
          <a:p>
            <a:pPr lvl="1" algn="l" eaLnBrk="1" hangingPunct="1">
              <a:lnSpc>
                <a:spcPct val="80000"/>
              </a:lnSpc>
              <a:buFontTx/>
              <a:buChar char="–"/>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OBJECTIVES</a:t>
            </a:r>
          </a:p>
        </p:txBody>
      </p:sp>
    </p:spTree>
    <p:extLst>
      <p:ext uri="{BB962C8B-B14F-4D97-AF65-F5344CB8AC3E}">
        <p14:creationId xmlns:p14="http://schemas.microsoft.com/office/powerpoint/2010/main" xmlns="" val="324088248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Rectangle 4"/>
          <p:cNvSpPr>
            <a:spLocks noGrp="1" noChangeArrowheads="1"/>
          </p:cNvSpPr>
          <p:nvPr>
            <p:ph type="subTitle" idx="1"/>
          </p:nvPr>
        </p:nvSpPr>
        <p:spPr>
          <a:xfrm>
            <a:off x="928688" y="1285875"/>
            <a:ext cx="7775575" cy="5429250"/>
          </a:xfrm>
        </p:spPr>
        <p:txBody>
          <a:bodyPr/>
          <a:lstStyle/>
          <a:p>
            <a:pPr lvl="1" algn="just" eaLnBrk="1" hangingPunct="1">
              <a:lnSpc>
                <a:spcPct val="80000"/>
              </a:lnSpc>
              <a:buFont typeface="Arial" charset="0"/>
              <a:buChar char="•"/>
            </a:pPr>
            <a:r>
              <a:rPr lang="en-US" smtClean="0">
                <a:solidFill>
                  <a:schemeClr val="accent2"/>
                </a:solidFill>
              </a:rPr>
              <a:t>The baton is designed as an impact weapon that can increase an officer’s safety and temporarily incapacitate a high-level resistant subject.</a:t>
            </a:r>
          </a:p>
          <a:p>
            <a:pPr lvl="1" algn="just" eaLnBrk="1" hangingPunct="1">
              <a:lnSpc>
                <a:spcPct val="80000"/>
              </a:lnSpc>
              <a:buFont typeface="Arial" charset="0"/>
              <a:buChar char="•"/>
            </a:pPr>
            <a:endParaRPr lang="en-US" smtClean="0">
              <a:solidFill>
                <a:schemeClr val="accent2"/>
              </a:solidFill>
            </a:endParaRPr>
          </a:p>
          <a:p>
            <a:pPr lvl="1" algn="just" eaLnBrk="1" hangingPunct="1">
              <a:lnSpc>
                <a:spcPct val="80000"/>
              </a:lnSpc>
              <a:buFont typeface="Arial" charset="0"/>
              <a:buChar char="•"/>
            </a:pPr>
            <a:r>
              <a:rPr lang="en-US" smtClean="0">
                <a:solidFill>
                  <a:schemeClr val="accent2"/>
                </a:solidFill>
              </a:rPr>
              <a:t>The baton is not designed to “inflict punishment”, or cause permanent injury, unless the officer faces threats of grievous bodily harm or death</a:t>
            </a:r>
          </a:p>
          <a:p>
            <a:pPr lvl="1" algn="just" eaLnBrk="1" hangingPunct="1">
              <a:lnSpc>
                <a:spcPct val="80000"/>
              </a:lnSpc>
              <a:buFont typeface="Arial" charset="0"/>
              <a:buChar char="•"/>
            </a:pPr>
            <a:endParaRPr lang="en-US" smtClean="0">
              <a:solidFill>
                <a:schemeClr val="accent2"/>
              </a:solidFill>
            </a:endParaRPr>
          </a:p>
          <a:p>
            <a:pPr lvl="1" algn="just" eaLnBrk="1" hangingPunct="1">
              <a:lnSpc>
                <a:spcPct val="80000"/>
              </a:lnSpc>
              <a:buFont typeface="Arial" charset="0"/>
              <a:buChar char="•"/>
            </a:pPr>
            <a:r>
              <a:rPr lang="en-US" smtClean="0">
                <a:solidFill>
                  <a:schemeClr val="accent2"/>
                </a:solidFill>
              </a:rPr>
              <a:t>Baton is an intermediate force option that works on a scale based on the level of resistance presented by the offender.</a:t>
            </a:r>
          </a:p>
          <a:p>
            <a:pPr lvl="1" algn="l" eaLnBrk="1" hangingPunct="1">
              <a:lnSpc>
                <a:spcPct val="80000"/>
              </a:lnSpc>
              <a:buFontTx/>
              <a:buChar char="–"/>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Introduction</a:t>
            </a:r>
          </a:p>
        </p:txBody>
      </p:sp>
    </p:spTree>
    <p:extLst>
      <p:ext uri="{BB962C8B-B14F-4D97-AF65-F5344CB8AC3E}">
        <p14:creationId xmlns:p14="http://schemas.microsoft.com/office/powerpoint/2010/main" xmlns="" val="152857859"/>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5" name="Rectangle 4"/>
          <p:cNvSpPr>
            <a:spLocks noGrp="1" noChangeArrowheads="1"/>
          </p:cNvSpPr>
          <p:nvPr>
            <p:ph type="subTitle" idx="1"/>
          </p:nvPr>
        </p:nvSpPr>
        <p:spPr>
          <a:xfrm>
            <a:off x="928688" y="1214438"/>
            <a:ext cx="7775575" cy="5500687"/>
          </a:xfrm>
        </p:spPr>
        <p:txBody>
          <a:bodyPr/>
          <a:lstStyle/>
          <a:p>
            <a:pPr algn="l" eaLnBrk="1" hangingPunct="1">
              <a:buFontTx/>
              <a:buChar char="•"/>
            </a:pPr>
            <a:r>
              <a:rPr lang="en-US" sz="2800" smtClean="0">
                <a:solidFill>
                  <a:schemeClr val="accent2"/>
                </a:solidFill>
              </a:rPr>
              <a:t>We use a basic baton system to ensure all officers are trained to an equal level.  It includes:</a:t>
            </a:r>
          </a:p>
          <a:p>
            <a:pPr lvl="1" algn="l" eaLnBrk="1" hangingPunct="1">
              <a:buFontTx/>
              <a:buChar char="•"/>
            </a:pPr>
            <a:r>
              <a:rPr lang="en-US" sz="2400" smtClean="0">
                <a:solidFill>
                  <a:schemeClr val="accent2"/>
                </a:solidFill>
              </a:rPr>
              <a:t>Consistent application</a:t>
            </a:r>
          </a:p>
          <a:p>
            <a:pPr lvl="1" algn="l" eaLnBrk="1" hangingPunct="1">
              <a:buFontTx/>
              <a:buChar char="•"/>
            </a:pPr>
            <a:r>
              <a:rPr lang="en-US" sz="2400" smtClean="0">
                <a:solidFill>
                  <a:schemeClr val="accent2"/>
                </a:solidFill>
              </a:rPr>
              <a:t>Professional and controlled conduct</a:t>
            </a:r>
          </a:p>
          <a:p>
            <a:pPr lvl="1" algn="l" eaLnBrk="1" hangingPunct="1">
              <a:buFontTx/>
              <a:buChar char="•"/>
            </a:pPr>
            <a:r>
              <a:rPr lang="en-US" sz="2400" smtClean="0">
                <a:solidFill>
                  <a:schemeClr val="accent2"/>
                </a:solidFill>
              </a:rPr>
              <a:t>Trained response vs. panic</a:t>
            </a:r>
          </a:p>
          <a:p>
            <a:pPr lvl="1" algn="l" eaLnBrk="1" hangingPunct="1">
              <a:buFontTx/>
              <a:buChar char="•"/>
            </a:pPr>
            <a:r>
              <a:rPr lang="en-US" sz="2400" smtClean="0">
                <a:solidFill>
                  <a:schemeClr val="accent2"/>
                </a:solidFill>
              </a:rPr>
              <a:t>Tactically, legally and medically acceptable</a:t>
            </a:r>
          </a:p>
          <a:p>
            <a:pPr algn="l" eaLnBrk="1" hangingPunct="1">
              <a:buFontTx/>
              <a:buChar char="•"/>
            </a:pPr>
            <a:endParaRPr lang="en-US" sz="2800" smtClean="0">
              <a:solidFill>
                <a:schemeClr val="accent2"/>
              </a:solidFill>
            </a:endParaRP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Our System</a:t>
            </a:r>
          </a:p>
        </p:txBody>
      </p:sp>
    </p:spTree>
    <p:extLst>
      <p:ext uri="{BB962C8B-B14F-4D97-AF65-F5344CB8AC3E}">
        <p14:creationId xmlns:p14="http://schemas.microsoft.com/office/powerpoint/2010/main" xmlns="" val="116555598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Rectangle 4"/>
          <p:cNvSpPr>
            <a:spLocks noGrp="1" noChangeArrowheads="1"/>
          </p:cNvSpPr>
          <p:nvPr>
            <p:ph type="subTitle" idx="1"/>
          </p:nvPr>
        </p:nvSpPr>
        <p:spPr>
          <a:xfrm>
            <a:off x="928688" y="1214438"/>
            <a:ext cx="7775575" cy="5500687"/>
          </a:xfrm>
        </p:spPr>
        <p:txBody>
          <a:bodyPr/>
          <a:lstStyle/>
          <a:p>
            <a:pPr algn="l" eaLnBrk="1" hangingPunct="1">
              <a:buFontTx/>
              <a:buChar char="•"/>
            </a:pPr>
            <a:r>
              <a:rPr lang="en-US" sz="2800" smtClean="0">
                <a:solidFill>
                  <a:schemeClr val="accent2"/>
                </a:solidFill>
              </a:rPr>
              <a:t>Components Emphasized:</a:t>
            </a:r>
          </a:p>
          <a:p>
            <a:pPr lvl="1" algn="l" eaLnBrk="1" hangingPunct="1">
              <a:buFontTx/>
              <a:buChar char="•"/>
            </a:pPr>
            <a:r>
              <a:rPr lang="en-US" sz="2400" smtClean="0">
                <a:solidFill>
                  <a:schemeClr val="accent2"/>
                </a:solidFill>
              </a:rPr>
              <a:t>Minimal threat to the officer</a:t>
            </a:r>
          </a:p>
          <a:p>
            <a:pPr lvl="1" algn="l" eaLnBrk="1" hangingPunct="1">
              <a:buFontTx/>
              <a:buChar char="•"/>
            </a:pPr>
            <a:r>
              <a:rPr lang="en-US" sz="2400" smtClean="0">
                <a:solidFill>
                  <a:schemeClr val="accent2"/>
                </a:solidFill>
              </a:rPr>
              <a:t>Initiate a reactionary gap</a:t>
            </a:r>
          </a:p>
          <a:p>
            <a:pPr lvl="1" algn="l" eaLnBrk="1" hangingPunct="1">
              <a:buFontTx/>
              <a:buChar char="•"/>
            </a:pPr>
            <a:r>
              <a:rPr lang="en-US" sz="2400" smtClean="0">
                <a:solidFill>
                  <a:schemeClr val="accent2"/>
                </a:solidFill>
              </a:rPr>
              <a:t>Delivery of strikes with maximum power when appropriate</a:t>
            </a:r>
          </a:p>
          <a:p>
            <a:pPr lvl="1" algn="l" eaLnBrk="1" hangingPunct="1">
              <a:buFontTx/>
              <a:buChar char="•"/>
            </a:pPr>
            <a:r>
              <a:rPr lang="en-US" sz="2400" smtClean="0">
                <a:solidFill>
                  <a:schemeClr val="accent2"/>
                </a:solidFill>
              </a:rPr>
              <a:t>Motor points vs. Joints</a:t>
            </a:r>
          </a:p>
          <a:p>
            <a:pPr lvl="1" algn="l" eaLnBrk="1" hangingPunct="1">
              <a:buFontTx/>
              <a:buChar char="•"/>
            </a:pPr>
            <a:endParaRPr lang="en-US" sz="2400" smtClean="0">
              <a:solidFill>
                <a:schemeClr val="accent2"/>
              </a:solidFill>
            </a:endParaRPr>
          </a:p>
          <a:p>
            <a:pPr algn="l" eaLnBrk="1" hangingPunct="1">
              <a:buFontTx/>
              <a:buChar char="•"/>
            </a:pPr>
            <a:r>
              <a:rPr lang="en-US" sz="2800" smtClean="0">
                <a:solidFill>
                  <a:schemeClr val="accent2"/>
                </a:solidFill>
              </a:rPr>
              <a:t>Minimize Threats:</a:t>
            </a:r>
          </a:p>
          <a:p>
            <a:pPr lvl="1" algn="l" eaLnBrk="1" hangingPunct="1">
              <a:buFontTx/>
              <a:buChar char="•"/>
            </a:pPr>
            <a:r>
              <a:rPr lang="en-US" sz="2400" smtClean="0">
                <a:solidFill>
                  <a:schemeClr val="accent2"/>
                </a:solidFill>
              </a:rPr>
              <a:t>Change the line of aggression</a:t>
            </a:r>
          </a:p>
          <a:p>
            <a:pPr lvl="1" algn="l" eaLnBrk="1" hangingPunct="1">
              <a:buFontTx/>
              <a:buChar char="•"/>
            </a:pPr>
            <a:r>
              <a:rPr lang="en-US" sz="2400" smtClean="0">
                <a:solidFill>
                  <a:schemeClr val="accent2"/>
                </a:solidFill>
              </a:rPr>
              <a:t>Avoid meeting force head on</a:t>
            </a:r>
          </a:p>
          <a:p>
            <a:pPr lvl="1" algn="l" eaLnBrk="1" hangingPunct="1">
              <a:buFontTx/>
              <a:buChar char="•"/>
            </a:pPr>
            <a:r>
              <a:rPr lang="en-US" sz="2400" smtClean="0">
                <a:solidFill>
                  <a:schemeClr val="accent2"/>
                </a:solidFill>
              </a:rPr>
              <a:t>Dynamic Movement</a:t>
            </a:r>
          </a:p>
          <a:p>
            <a:pPr lvl="1" algn="l" eaLnBrk="1" hangingPunct="1">
              <a:lnSpc>
                <a:spcPct val="80000"/>
              </a:lnSpc>
            </a:pPr>
            <a:endParaRPr lang="en-US" sz="160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Our System</a:t>
            </a:r>
          </a:p>
        </p:txBody>
      </p:sp>
    </p:spTree>
    <p:extLst>
      <p:ext uri="{BB962C8B-B14F-4D97-AF65-F5344CB8AC3E}">
        <p14:creationId xmlns:p14="http://schemas.microsoft.com/office/powerpoint/2010/main" xmlns="" val="45037197"/>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z="2800" smtClean="0">
                <a:solidFill>
                  <a:schemeClr val="accent2"/>
                </a:solidFill>
              </a:rPr>
              <a:t>Available in various lenghts, most common are 16, 21 and 26 inches</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Consists of telescoping tubes held open by frictions locks through centrifugal force.</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Opens by extension of arm and flicking of wrist</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Close baton with a sharp tap to a hard surface – do not be gentle</a:t>
            </a:r>
          </a:p>
          <a:p>
            <a:pPr algn="l" eaLnBrk="1" hangingPunct="1">
              <a:lnSpc>
                <a:spcPct val="80000"/>
              </a:lnSpc>
              <a:buFontTx/>
              <a:buChar char="•"/>
            </a:pPr>
            <a:endParaRPr lang="en-US" sz="2800" smtClean="0">
              <a:solidFill>
                <a:schemeClr val="accent2"/>
              </a:solidFill>
            </a:endParaRPr>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Baton Characteristics</a:t>
            </a:r>
          </a:p>
        </p:txBody>
      </p:sp>
    </p:spTree>
    <p:extLst>
      <p:ext uri="{BB962C8B-B14F-4D97-AF65-F5344CB8AC3E}">
        <p14:creationId xmlns:p14="http://schemas.microsoft.com/office/powerpoint/2010/main" xmlns="" val="9345899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9" name="Rectangle 4"/>
          <p:cNvSpPr>
            <a:spLocks noGrp="1" noChangeArrowheads="1"/>
          </p:cNvSpPr>
          <p:nvPr>
            <p:ph type="subTitle" idx="1"/>
          </p:nvPr>
        </p:nvSpPr>
        <p:spPr>
          <a:xfrm>
            <a:off x="928688" y="1428750"/>
            <a:ext cx="7775575" cy="5286375"/>
          </a:xfrm>
        </p:spPr>
        <p:txBody>
          <a:bodyPr/>
          <a:lstStyle/>
          <a:p>
            <a:pPr lvl="1" algn="l" eaLnBrk="1" hangingPunct="1">
              <a:lnSpc>
                <a:spcPct val="80000"/>
              </a:lnSpc>
              <a:buFont typeface="Arial" charset="0"/>
              <a:buChar char="•"/>
            </a:pPr>
            <a:r>
              <a:rPr lang="en-US" sz="3200" smtClean="0">
                <a:solidFill>
                  <a:schemeClr val="accent2"/>
                </a:solidFill>
              </a:rPr>
              <a:t>When using force there are three levels of Accountability</a:t>
            </a:r>
          </a:p>
          <a:p>
            <a:pPr lvl="1" algn="l" eaLnBrk="1" hangingPunct="1">
              <a:lnSpc>
                <a:spcPct val="80000"/>
              </a:lnSpc>
              <a:buFont typeface="Arial" charset="0"/>
              <a:buChar char="•"/>
            </a:pPr>
            <a:endParaRPr lang="en-US" sz="3200" smtClean="0">
              <a:solidFill>
                <a:schemeClr val="accent2"/>
              </a:solidFill>
            </a:endParaRPr>
          </a:p>
          <a:p>
            <a:pPr lvl="1" algn="l" eaLnBrk="1" hangingPunct="1">
              <a:lnSpc>
                <a:spcPct val="80000"/>
              </a:lnSpc>
              <a:buFont typeface="Arial" charset="0"/>
              <a:buChar char="•"/>
            </a:pPr>
            <a:r>
              <a:rPr lang="en-US" sz="3200" smtClean="0">
                <a:solidFill>
                  <a:schemeClr val="accent2"/>
                </a:solidFill>
              </a:rPr>
              <a:t>1. Criminally</a:t>
            </a:r>
          </a:p>
          <a:p>
            <a:pPr lvl="2" algn="l" eaLnBrk="1" hangingPunct="1">
              <a:lnSpc>
                <a:spcPct val="80000"/>
              </a:lnSpc>
              <a:buFontTx/>
              <a:buChar char="•"/>
            </a:pPr>
            <a:r>
              <a:rPr lang="en-US" smtClean="0">
                <a:solidFill>
                  <a:schemeClr val="accent2"/>
                </a:solidFill>
              </a:rPr>
              <a:t>Canadian Criminal Code</a:t>
            </a:r>
          </a:p>
          <a:p>
            <a:pPr lvl="2" algn="l" eaLnBrk="1" hangingPunct="1">
              <a:lnSpc>
                <a:spcPct val="80000"/>
              </a:lnSpc>
              <a:buFontTx/>
              <a:buChar char="•"/>
            </a:pPr>
            <a:endParaRPr lang="en-US" smtClean="0">
              <a:solidFill>
                <a:schemeClr val="accent2"/>
              </a:solidFill>
            </a:endParaRPr>
          </a:p>
          <a:p>
            <a:pPr lvl="1" algn="l" eaLnBrk="1" hangingPunct="1">
              <a:lnSpc>
                <a:spcPct val="80000"/>
              </a:lnSpc>
              <a:buFont typeface="Arial" charset="0"/>
              <a:buChar char="•"/>
            </a:pPr>
            <a:r>
              <a:rPr lang="en-US" sz="3200" smtClean="0">
                <a:solidFill>
                  <a:schemeClr val="accent2"/>
                </a:solidFill>
              </a:rPr>
              <a:t>2. Civilly</a:t>
            </a:r>
          </a:p>
          <a:p>
            <a:pPr lvl="2" algn="l" eaLnBrk="1" hangingPunct="1">
              <a:lnSpc>
                <a:spcPct val="80000"/>
              </a:lnSpc>
              <a:buFontTx/>
              <a:buChar char="•"/>
            </a:pPr>
            <a:r>
              <a:rPr lang="en-US" smtClean="0">
                <a:solidFill>
                  <a:schemeClr val="accent2"/>
                </a:solidFill>
              </a:rPr>
              <a:t>Tort Law</a:t>
            </a:r>
          </a:p>
          <a:p>
            <a:pPr lvl="2" algn="l" eaLnBrk="1" hangingPunct="1">
              <a:lnSpc>
                <a:spcPct val="80000"/>
              </a:lnSpc>
              <a:buFontTx/>
              <a:buChar char="•"/>
            </a:pPr>
            <a:endParaRPr lang="en-US" smtClean="0">
              <a:solidFill>
                <a:schemeClr val="accent2"/>
              </a:solidFill>
            </a:endParaRPr>
          </a:p>
          <a:p>
            <a:pPr lvl="1" algn="l" eaLnBrk="1" hangingPunct="1">
              <a:lnSpc>
                <a:spcPct val="80000"/>
              </a:lnSpc>
              <a:buFont typeface="Arial" charset="0"/>
              <a:buChar char="•"/>
            </a:pPr>
            <a:r>
              <a:rPr lang="en-US" sz="3200" smtClean="0">
                <a:solidFill>
                  <a:schemeClr val="accent2"/>
                </a:solidFill>
              </a:rPr>
              <a:t>3. Internally</a:t>
            </a:r>
          </a:p>
          <a:p>
            <a:pPr lvl="2" algn="l" eaLnBrk="1" hangingPunct="1">
              <a:lnSpc>
                <a:spcPct val="80000"/>
              </a:lnSpc>
              <a:buFontTx/>
              <a:buChar char="•"/>
            </a:pPr>
            <a:r>
              <a:rPr lang="en-US" smtClean="0">
                <a:solidFill>
                  <a:schemeClr val="accent2"/>
                </a:solidFill>
              </a:rPr>
              <a:t>Company policy and procedure</a:t>
            </a:r>
          </a:p>
          <a:p>
            <a:pPr lvl="1" algn="l" eaLnBrk="1" hangingPunct="1">
              <a:lnSpc>
                <a:spcPct val="80000"/>
              </a:lnSpc>
              <a:buFontTx/>
              <a:buChar char="–"/>
            </a:pPr>
            <a:endParaRPr lang="en-US"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Accountability</a:t>
            </a:r>
          </a:p>
        </p:txBody>
      </p:sp>
    </p:spTree>
    <p:extLst>
      <p:ext uri="{BB962C8B-B14F-4D97-AF65-F5344CB8AC3E}">
        <p14:creationId xmlns:p14="http://schemas.microsoft.com/office/powerpoint/2010/main" xmlns="" val="3568328541"/>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descr="C:\Documents and Settings\ISS - IAT GM\Desktop\New Background.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065338" y="82550"/>
            <a:ext cx="5072062" cy="646113"/>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Nomenclature</a:t>
            </a:r>
          </a:p>
        </p:txBody>
      </p:sp>
      <p:graphicFrame>
        <p:nvGraphicFramePr>
          <p:cNvPr id="11268" name="Object 5"/>
          <p:cNvGraphicFramePr>
            <a:graphicFrameLocks noChangeAspect="1"/>
          </p:cNvGraphicFramePr>
          <p:nvPr/>
        </p:nvGraphicFramePr>
        <p:xfrm>
          <a:off x="900113" y="1268413"/>
          <a:ext cx="7920037" cy="5022850"/>
        </p:xfrm>
        <a:graphic>
          <a:graphicData uri="http://schemas.openxmlformats.org/presentationml/2006/ole">
            <p:oleObj spid="_x0000_s2051" name="Document" r:id="rId4" imgW="8609753" imgH="5458796" progId="Word.Document.12">
              <p:embed/>
            </p:oleObj>
          </a:graphicData>
        </a:graphic>
      </p:graphicFrame>
    </p:spTree>
    <p:extLst>
      <p:ext uri="{BB962C8B-B14F-4D97-AF65-F5344CB8AC3E}">
        <p14:creationId xmlns:p14="http://schemas.microsoft.com/office/powerpoint/2010/main" xmlns="" val="307721078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Rectangle 4"/>
          <p:cNvSpPr>
            <a:spLocks noGrp="1" noChangeArrowheads="1"/>
          </p:cNvSpPr>
          <p:nvPr>
            <p:ph type="subTitle" idx="1"/>
          </p:nvPr>
        </p:nvSpPr>
        <p:spPr>
          <a:xfrm>
            <a:off x="827088" y="981075"/>
            <a:ext cx="8208962" cy="5500688"/>
          </a:xfrm>
        </p:spPr>
        <p:txBody>
          <a:bodyPr/>
          <a:lstStyle/>
          <a:p>
            <a:pPr algn="l" eaLnBrk="1" hangingPunct="1">
              <a:lnSpc>
                <a:spcPct val="80000"/>
              </a:lnSpc>
              <a:buFontTx/>
              <a:buChar char="•"/>
            </a:pPr>
            <a:r>
              <a:rPr lang="en-US" sz="2800" smtClean="0">
                <a:solidFill>
                  <a:schemeClr val="accent2"/>
                </a:solidFill>
              </a:rPr>
              <a:t>Concealable, both uniformed and LPO</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Always with the officer</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Low Maintenance</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Greater striking force produced than striking techniques</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Noise of opening – psychological</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Can be used in open &amp; closed modes</a:t>
            </a:r>
            <a:endParaRPr lang="en-US" sz="1800" smtClean="0"/>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Advantages</a:t>
            </a:r>
          </a:p>
        </p:txBody>
      </p:sp>
    </p:spTree>
    <p:extLst>
      <p:ext uri="{BB962C8B-B14F-4D97-AF65-F5344CB8AC3E}">
        <p14:creationId xmlns:p14="http://schemas.microsoft.com/office/powerpoint/2010/main" xmlns="" val="267475827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4"/>
          <p:cNvSpPr>
            <a:spLocks noGrp="1" noChangeArrowheads="1"/>
          </p:cNvSpPr>
          <p:nvPr>
            <p:ph type="subTitle" idx="1"/>
          </p:nvPr>
        </p:nvSpPr>
        <p:spPr>
          <a:xfrm>
            <a:off x="900113" y="1000125"/>
            <a:ext cx="8101012" cy="5500688"/>
          </a:xfrm>
        </p:spPr>
        <p:txBody>
          <a:bodyPr/>
          <a:lstStyle/>
          <a:p>
            <a:pPr algn="l" eaLnBrk="1" hangingPunct="1">
              <a:lnSpc>
                <a:spcPct val="80000"/>
              </a:lnSpc>
              <a:buFontTx/>
              <a:buChar char="•"/>
            </a:pPr>
            <a:r>
              <a:rPr lang="en-US" sz="2800" smtClean="0">
                <a:solidFill>
                  <a:schemeClr val="accent2"/>
                </a:solidFill>
              </a:rPr>
              <a:t>Will not open or stay open if not maintained</a:t>
            </a:r>
          </a:p>
          <a:p>
            <a:pPr algn="l" eaLnBrk="1" hangingPunct="1">
              <a:lnSpc>
                <a:spcPct val="80000"/>
              </a:lnSpc>
              <a:buFontTx/>
              <a:buChar char="•"/>
            </a:pPr>
            <a:endParaRPr lang="en-US" sz="2800" smtClean="0">
              <a:solidFill>
                <a:schemeClr val="accent2"/>
              </a:solidFill>
            </a:endParaRPr>
          </a:p>
          <a:p>
            <a:pPr algn="l" eaLnBrk="1" hangingPunct="1">
              <a:lnSpc>
                <a:spcPct val="80000"/>
              </a:lnSpc>
              <a:buFontTx/>
              <a:buChar char="•"/>
            </a:pPr>
            <a:r>
              <a:rPr lang="en-US" sz="2800" smtClean="0">
                <a:solidFill>
                  <a:schemeClr val="accent2"/>
                </a:solidFill>
              </a:rPr>
              <a:t>Officer Presence minimized</a:t>
            </a:r>
          </a:p>
          <a:p>
            <a:pPr algn="l" eaLnBrk="1" hangingPunct="1">
              <a:lnSpc>
                <a:spcPct val="80000"/>
              </a:lnSpc>
            </a:pPr>
            <a:endParaRPr lang="en-US" sz="1800" smtClean="0"/>
          </a:p>
          <a:p>
            <a:pPr lvl="1" algn="l" eaLnBrk="1" hangingPunct="1">
              <a:lnSpc>
                <a:spcPct val="80000"/>
              </a:lnSpc>
            </a:pPr>
            <a:endParaRPr lang="en-US" sz="160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Disadvantages</a:t>
            </a:r>
          </a:p>
        </p:txBody>
      </p:sp>
    </p:spTree>
    <p:extLst>
      <p:ext uri="{BB962C8B-B14F-4D97-AF65-F5344CB8AC3E}">
        <p14:creationId xmlns:p14="http://schemas.microsoft.com/office/powerpoint/2010/main" xmlns="" val="2628147047"/>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071688" y="71438"/>
            <a:ext cx="6072187"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Reasons for Baton Use</a:t>
            </a:r>
          </a:p>
        </p:txBody>
      </p:sp>
      <p:sp>
        <p:nvSpPr>
          <p:cNvPr id="2" name="TextBox 1"/>
          <p:cNvSpPr txBox="1"/>
          <p:nvPr/>
        </p:nvSpPr>
        <p:spPr>
          <a:xfrm>
            <a:off x="971550" y="984250"/>
            <a:ext cx="7921625" cy="3970338"/>
          </a:xfrm>
          <a:prstGeom prst="rect">
            <a:avLst/>
          </a:prstGeom>
          <a:noFill/>
        </p:spPr>
        <p:txBody>
          <a:bodyPr>
            <a:spAutoFit/>
          </a:bodyPr>
          <a:lstStyle/>
          <a:p>
            <a:pPr marL="285750" indent="-285750" fontAlgn="base">
              <a:spcBef>
                <a:spcPct val="0"/>
              </a:spcBef>
              <a:spcAft>
                <a:spcPct val="0"/>
              </a:spcAft>
              <a:buFont typeface="Arial" pitchFamily="34" charset="0"/>
              <a:buChar char="•"/>
              <a:defRPr/>
            </a:pPr>
            <a:r>
              <a:rPr lang="en-US" sz="2800" dirty="0">
                <a:solidFill>
                  <a:srgbClr val="2D2D8A"/>
                </a:solidFill>
              </a:rPr>
              <a:t>Batons provide a distance advantage</a:t>
            </a:r>
          </a:p>
          <a:p>
            <a:pPr marL="285750" indent="-285750" fontAlgn="base">
              <a:spcBef>
                <a:spcPct val="0"/>
              </a:spcBef>
              <a:spcAft>
                <a:spcPct val="0"/>
              </a:spcAft>
              <a:buFont typeface="Arial" pitchFamily="34" charset="0"/>
              <a:buChar char="•"/>
              <a:defRPr/>
            </a:pPr>
            <a:endParaRPr lang="en-US" sz="2800" dirty="0">
              <a:solidFill>
                <a:srgbClr val="2D2D8A"/>
              </a:solidFill>
            </a:endParaRPr>
          </a:p>
          <a:p>
            <a:pPr marL="285750" indent="-285750" fontAlgn="base">
              <a:spcBef>
                <a:spcPct val="0"/>
              </a:spcBef>
              <a:spcAft>
                <a:spcPct val="0"/>
              </a:spcAft>
              <a:buFont typeface="Arial" pitchFamily="34" charset="0"/>
              <a:buChar char="•"/>
              <a:defRPr/>
            </a:pPr>
            <a:r>
              <a:rPr lang="en-US" sz="2800" dirty="0">
                <a:solidFill>
                  <a:srgbClr val="2D2D8A"/>
                </a:solidFill>
              </a:rPr>
              <a:t>Expandable batons extend reach </a:t>
            </a:r>
          </a:p>
          <a:p>
            <a:pPr marL="285750" indent="-285750" fontAlgn="base">
              <a:spcBef>
                <a:spcPct val="0"/>
              </a:spcBef>
              <a:spcAft>
                <a:spcPct val="0"/>
              </a:spcAft>
              <a:buFont typeface="Arial" pitchFamily="34" charset="0"/>
              <a:buChar char="•"/>
              <a:defRPr/>
            </a:pPr>
            <a:endParaRPr lang="en-US" sz="2800" dirty="0">
              <a:solidFill>
                <a:srgbClr val="2D2D8A"/>
              </a:solidFill>
            </a:endParaRPr>
          </a:p>
          <a:p>
            <a:pPr marL="285750" indent="-285750" fontAlgn="base">
              <a:spcBef>
                <a:spcPct val="0"/>
              </a:spcBef>
              <a:spcAft>
                <a:spcPct val="0"/>
              </a:spcAft>
              <a:buFont typeface="Arial" pitchFamily="34" charset="0"/>
              <a:buChar char="•"/>
              <a:defRPr/>
            </a:pPr>
            <a:r>
              <a:rPr lang="en-US" sz="2800" dirty="0">
                <a:solidFill>
                  <a:srgbClr val="2D2D8A"/>
                </a:solidFill>
              </a:rPr>
              <a:t>Striking with a baton reduces potential injury to the officer</a:t>
            </a:r>
          </a:p>
          <a:p>
            <a:pPr marL="285750" indent="-285750" fontAlgn="base">
              <a:spcBef>
                <a:spcPct val="0"/>
              </a:spcBef>
              <a:spcAft>
                <a:spcPct val="0"/>
              </a:spcAft>
              <a:buFont typeface="Arial" pitchFamily="34" charset="0"/>
              <a:buChar char="•"/>
              <a:defRPr/>
            </a:pPr>
            <a:endParaRPr lang="en-US" sz="2800" dirty="0">
              <a:solidFill>
                <a:srgbClr val="2D2D8A"/>
              </a:solidFill>
            </a:endParaRPr>
          </a:p>
          <a:p>
            <a:pPr marL="285750" indent="-285750" fontAlgn="base">
              <a:spcBef>
                <a:spcPct val="0"/>
              </a:spcBef>
              <a:spcAft>
                <a:spcPct val="0"/>
              </a:spcAft>
              <a:buFont typeface="Arial" pitchFamily="34" charset="0"/>
              <a:buChar char="•"/>
              <a:defRPr/>
            </a:pPr>
            <a:r>
              <a:rPr lang="en-US" sz="2800" dirty="0">
                <a:solidFill>
                  <a:srgbClr val="2D2D8A"/>
                </a:solidFill>
              </a:rPr>
              <a:t>Batons increase striking power of officer and target selection is better</a:t>
            </a:r>
          </a:p>
        </p:txBody>
      </p:sp>
    </p:spTree>
    <p:extLst>
      <p:ext uri="{BB962C8B-B14F-4D97-AF65-F5344CB8AC3E}">
        <p14:creationId xmlns:p14="http://schemas.microsoft.com/office/powerpoint/2010/main" xmlns="" val="3280702688"/>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Context</a:t>
            </a:r>
          </a:p>
        </p:txBody>
      </p:sp>
      <p:pic>
        <p:nvPicPr>
          <p:cNvPr id="15364" name="Picture 6" descr="A:\Crests + Misc Clipart\Use of Force logo.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650" y="1063625"/>
            <a:ext cx="7920038" cy="576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Arrow Connector 7"/>
          <p:cNvCxnSpPr/>
          <p:nvPr/>
        </p:nvCxnSpPr>
        <p:spPr>
          <a:xfrm flipV="1">
            <a:off x="2227263" y="4941888"/>
            <a:ext cx="1511300" cy="10795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366" name="TextBox 8"/>
          <p:cNvSpPr txBox="1">
            <a:spLocks noChangeArrowheads="1"/>
          </p:cNvSpPr>
          <p:nvPr/>
        </p:nvSpPr>
        <p:spPr bwMode="auto">
          <a:xfrm>
            <a:off x="1042988" y="5661025"/>
            <a:ext cx="118427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solidFill>
                  <a:srgbClr val="000000"/>
                </a:solidFill>
              </a:rPr>
              <a:t>Impact Weapons</a:t>
            </a:r>
          </a:p>
        </p:txBody>
      </p:sp>
    </p:spTree>
    <p:extLst>
      <p:ext uri="{BB962C8B-B14F-4D97-AF65-F5344CB8AC3E}">
        <p14:creationId xmlns:p14="http://schemas.microsoft.com/office/powerpoint/2010/main" xmlns="" val="2581595871"/>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7" name="Rectangle 4"/>
          <p:cNvSpPr>
            <a:spLocks noGrp="1" noChangeArrowheads="1"/>
          </p:cNvSpPr>
          <p:nvPr>
            <p:ph type="subTitle" idx="1"/>
          </p:nvPr>
        </p:nvSpPr>
        <p:spPr>
          <a:xfrm>
            <a:off x="827088" y="1052513"/>
            <a:ext cx="8243887" cy="5000625"/>
          </a:xfrm>
        </p:spPr>
        <p:txBody>
          <a:bodyPr/>
          <a:lstStyle/>
          <a:p>
            <a:pPr algn="l" eaLnBrk="1" hangingPunct="1">
              <a:buFontTx/>
              <a:buChar char="•"/>
            </a:pPr>
            <a:r>
              <a:rPr lang="en-US" sz="2400" smtClean="0">
                <a:solidFill>
                  <a:schemeClr val="accent2"/>
                </a:solidFill>
              </a:rPr>
              <a:t>Used as a multiples level compliance tool (open / closed / low / high levels of resistance) intermediate weapon</a:t>
            </a:r>
          </a:p>
          <a:p>
            <a:pPr algn="l" eaLnBrk="1" hangingPunct="1">
              <a:buFontTx/>
              <a:buChar char="•"/>
            </a:pPr>
            <a:endParaRPr lang="en-US" sz="2400" smtClean="0">
              <a:solidFill>
                <a:schemeClr val="accent2"/>
              </a:solidFill>
            </a:endParaRPr>
          </a:p>
          <a:p>
            <a:pPr algn="l" eaLnBrk="1" hangingPunct="1">
              <a:buFontTx/>
              <a:buChar char="•"/>
            </a:pPr>
            <a:r>
              <a:rPr lang="en-US" sz="2400" smtClean="0">
                <a:solidFill>
                  <a:schemeClr val="accent2"/>
                </a:solidFill>
              </a:rPr>
              <a:t>Used on a scale of escalation determined by subject resistance</a:t>
            </a:r>
          </a:p>
          <a:p>
            <a:pPr algn="l" eaLnBrk="1" hangingPunct="1">
              <a:buFontTx/>
              <a:buChar char="•"/>
            </a:pPr>
            <a:endParaRPr lang="en-US" sz="2400" smtClean="0">
              <a:solidFill>
                <a:schemeClr val="accent2"/>
              </a:solidFill>
            </a:endParaRPr>
          </a:p>
          <a:p>
            <a:pPr algn="l" eaLnBrk="1" hangingPunct="1">
              <a:buFontTx/>
              <a:buChar char="•"/>
            </a:pPr>
            <a:r>
              <a:rPr lang="en-US" sz="2400" smtClean="0">
                <a:solidFill>
                  <a:schemeClr val="accent2"/>
                </a:solidFill>
              </a:rPr>
              <a:t>Fits between empty hand control tactics and firearms</a:t>
            </a:r>
          </a:p>
          <a:p>
            <a:pPr algn="l" eaLnBrk="1" hangingPunct="1">
              <a:buFontTx/>
              <a:buChar char="•"/>
            </a:pPr>
            <a:endParaRPr lang="en-US" sz="2400" smtClean="0">
              <a:solidFill>
                <a:schemeClr val="accent2"/>
              </a:solidFill>
            </a:endParaRPr>
          </a:p>
          <a:p>
            <a:pPr algn="l" eaLnBrk="1" hangingPunct="1">
              <a:buFontTx/>
              <a:buChar char="•"/>
            </a:pPr>
            <a:r>
              <a:rPr lang="en-US" sz="2400" smtClean="0">
                <a:solidFill>
                  <a:schemeClr val="accent2"/>
                </a:solidFill>
              </a:rPr>
              <a:t>Should only be used when: </a:t>
            </a:r>
          </a:p>
          <a:p>
            <a:pPr lvl="1" algn="l" eaLnBrk="1" hangingPunct="1">
              <a:buFontTx/>
              <a:buChar char="•"/>
            </a:pPr>
            <a:r>
              <a:rPr lang="en-US" sz="2000" smtClean="0">
                <a:solidFill>
                  <a:schemeClr val="accent2"/>
                </a:solidFill>
              </a:rPr>
              <a:t>Lower levels of force are ineffective or inappropriate and the use of high levels of force are not justified or appropriate</a:t>
            </a:r>
          </a:p>
        </p:txBody>
      </p:sp>
      <p:sp>
        <p:nvSpPr>
          <p:cNvPr id="7" name="TextBox 6"/>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Use Of Force Context</a:t>
            </a:r>
          </a:p>
        </p:txBody>
      </p:sp>
    </p:spTree>
    <p:extLst>
      <p:ext uri="{BB962C8B-B14F-4D97-AF65-F5344CB8AC3E}">
        <p14:creationId xmlns:p14="http://schemas.microsoft.com/office/powerpoint/2010/main" xmlns="" val="4013724370"/>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3970338"/>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There are 4 levels of Escalation</a:t>
            </a:r>
          </a:p>
          <a:p>
            <a:pPr marL="457200" indent="-457200" fontAlgn="base">
              <a:spcBef>
                <a:spcPct val="0"/>
              </a:spcBef>
              <a:spcAft>
                <a:spcPct val="0"/>
              </a:spcAft>
              <a:buFont typeface="Arial" pitchFamily="34" charset="0"/>
              <a:buChar char="•"/>
              <a:defRPr/>
            </a:pPr>
            <a:endParaRPr lang="en-US" sz="2800" dirty="0">
              <a:solidFill>
                <a:srgbClr val="2D2D8A"/>
              </a:solidFill>
            </a:endParaRPr>
          </a:p>
          <a:p>
            <a:pPr marL="514350" indent="-514350" fontAlgn="base">
              <a:spcBef>
                <a:spcPct val="0"/>
              </a:spcBef>
              <a:spcAft>
                <a:spcPct val="0"/>
              </a:spcAft>
              <a:buFont typeface="+mj-lt"/>
              <a:buAutoNum type="arabicPeriod"/>
              <a:defRPr/>
            </a:pPr>
            <a:r>
              <a:rPr lang="en-US" sz="2800" dirty="0">
                <a:solidFill>
                  <a:srgbClr val="2D2D8A"/>
                </a:solidFill>
              </a:rPr>
              <a:t>Implied</a:t>
            </a:r>
          </a:p>
          <a:p>
            <a:pPr marL="514350" indent="-514350" fontAlgn="base">
              <a:spcBef>
                <a:spcPct val="0"/>
              </a:spcBef>
              <a:spcAft>
                <a:spcPct val="0"/>
              </a:spcAft>
              <a:buFont typeface="+mj-lt"/>
              <a:buAutoNum type="arabicPeriod"/>
              <a:defRPr/>
            </a:pPr>
            <a:endParaRPr lang="en-US" sz="2800" dirty="0">
              <a:solidFill>
                <a:srgbClr val="2D2D8A"/>
              </a:solidFill>
            </a:endParaRPr>
          </a:p>
          <a:p>
            <a:pPr marL="514350" indent="-514350" fontAlgn="base">
              <a:spcBef>
                <a:spcPct val="0"/>
              </a:spcBef>
              <a:spcAft>
                <a:spcPct val="0"/>
              </a:spcAft>
              <a:buFont typeface="+mj-lt"/>
              <a:buAutoNum type="arabicPeriod"/>
              <a:defRPr/>
            </a:pPr>
            <a:r>
              <a:rPr lang="en-US" sz="2800" dirty="0">
                <a:solidFill>
                  <a:srgbClr val="2D2D8A"/>
                </a:solidFill>
              </a:rPr>
              <a:t>Motor </a:t>
            </a:r>
            <a:r>
              <a:rPr lang="en-US" sz="2800" dirty="0" err="1">
                <a:solidFill>
                  <a:srgbClr val="2D2D8A"/>
                </a:solidFill>
              </a:rPr>
              <a:t>disfunction</a:t>
            </a:r>
            <a:r>
              <a:rPr lang="en-US" sz="2800" dirty="0">
                <a:solidFill>
                  <a:srgbClr val="2D2D8A"/>
                </a:solidFill>
              </a:rPr>
              <a:t> / </a:t>
            </a:r>
            <a:r>
              <a:rPr lang="en-US" sz="2800" dirty="0" err="1">
                <a:solidFill>
                  <a:srgbClr val="2D2D8A"/>
                </a:solidFill>
              </a:rPr>
              <a:t>brusing</a:t>
            </a:r>
            <a:endParaRPr lang="en-US" sz="2800" dirty="0">
              <a:solidFill>
                <a:srgbClr val="2D2D8A"/>
              </a:solidFill>
            </a:endParaRPr>
          </a:p>
          <a:p>
            <a:pPr marL="514350" indent="-514350" fontAlgn="base">
              <a:spcBef>
                <a:spcPct val="0"/>
              </a:spcBef>
              <a:spcAft>
                <a:spcPct val="0"/>
              </a:spcAft>
              <a:buFont typeface="+mj-lt"/>
              <a:buAutoNum type="arabicPeriod"/>
              <a:defRPr/>
            </a:pPr>
            <a:endParaRPr lang="en-US" sz="2800" dirty="0">
              <a:solidFill>
                <a:srgbClr val="2D2D8A"/>
              </a:solidFill>
            </a:endParaRPr>
          </a:p>
          <a:p>
            <a:pPr marL="514350" indent="-514350" fontAlgn="base">
              <a:spcBef>
                <a:spcPct val="0"/>
              </a:spcBef>
              <a:spcAft>
                <a:spcPct val="0"/>
              </a:spcAft>
              <a:buFont typeface="+mj-lt"/>
              <a:buAutoNum type="arabicPeriod"/>
              <a:defRPr/>
            </a:pPr>
            <a:r>
              <a:rPr lang="en-US" sz="2800" dirty="0">
                <a:solidFill>
                  <a:srgbClr val="2D2D8A"/>
                </a:solidFill>
              </a:rPr>
              <a:t>Baton Contact with bones</a:t>
            </a:r>
          </a:p>
          <a:p>
            <a:pPr marL="514350" indent="-514350" fontAlgn="base">
              <a:spcBef>
                <a:spcPct val="0"/>
              </a:spcBef>
              <a:spcAft>
                <a:spcPct val="0"/>
              </a:spcAft>
              <a:buFont typeface="+mj-lt"/>
              <a:buAutoNum type="arabicPeriod"/>
              <a:defRPr/>
            </a:pPr>
            <a:endParaRPr lang="en-US" sz="2800" dirty="0">
              <a:solidFill>
                <a:srgbClr val="2D2D8A"/>
              </a:solidFill>
            </a:endParaRPr>
          </a:p>
          <a:p>
            <a:pPr marL="514350" indent="-514350" fontAlgn="base">
              <a:spcBef>
                <a:spcPct val="0"/>
              </a:spcBef>
              <a:spcAft>
                <a:spcPct val="0"/>
              </a:spcAft>
              <a:buFont typeface="+mj-lt"/>
              <a:buAutoNum type="arabicPeriod"/>
              <a:defRPr/>
            </a:pPr>
            <a:r>
              <a:rPr lang="en-US" sz="2800" dirty="0">
                <a:solidFill>
                  <a:srgbClr val="2D2D8A"/>
                </a:solidFill>
              </a:rPr>
              <a:t>Deadly force targets</a:t>
            </a:r>
          </a:p>
        </p:txBody>
      </p:sp>
    </p:spTree>
    <p:extLst>
      <p:ext uri="{BB962C8B-B14F-4D97-AF65-F5344CB8AC3E}">
        <p14:creationId xmlns:p14="http://schemas.microsoft.com/office/powerpoint/2010/main" xmlns="" val="511928062"/>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2246313"/>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Implied</a:t>
            </a:r>
          </a:p>
          <a:p>
            <a:pPr marL="457200" indent="-457200" fontAlgn="base">
              <a:spcBef>
                <a:spcPct val="0"/>
              </a:spcBef>
              <a:spcAft>
                <a:spcPct val="0"/>
              </a:spcAft>
              <a:buFont typeface="Arial" pitchFamily="34" charset="0"/>
              <a:buChar char="•"/>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r>
              <a:rPr lang="en-US" sz="2800" dirty="0">
                <a:solidFill>
                  <a:srgbClr val="2D2D8A"/>
                </a:solidFill>
              </a:rPr>
              <a:t>Components of presence, verbal and non-verbal dialogue</a:t>
            </a: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3896518942"/>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6124575"/>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Motor dysfunction / bruising</a:t>
            </a:r>
          </a:p>
          <a:p>
            <a:pPr marL="914400" lvl="1" indent="-457200" fontAlgn="base">
              <a:spcBef>
                <a:spcPct val="0"/>
              </a:spcBef>
              <a:spcAft>
                <a:spcPct val="0"/>
              </a:spcAft>
              <a:buFont typeface="Arial" pitchFamily="34" charset="0"/>
              <a:buChar char="•"/>
              <a:defRPr/>
            </a:pPr>
            <a:r>
              <a:rPr lang="en-US" sz="2800" dirty="0">
                <a:solidFill>
                  <a:srgbClr val="2D2D8A"/>
                </a:solidFill>
              </a:rPr>
              <a:t>Fluid Shockwave principle</a:t>
            </a:r>
          </a:p>
          <a:p>
            <a:pPr marL="914400" lvl="1" indent="-457200" fontAlgn="base">
              <a:spcBef>
                <a:spcPct val="0"/>
              </a:spcBef>
              <a:spcAft>
                <a:spcPct val="0"/>
              </a:spcAft>
              <a:buFont typeface="Arial" pitchFamily="34" charset="0"/>
              <a:buChar char="•"/>
              <a:defRPr/>
            </a:pPr>
            <a:r>
              <a:rPr lang="en-US" sz="2800" dirty="0">
                <a:solidFill>
                  <a:srgbClr val="2D2D8A"/>
                </a:solidFill>
              </a:rPr>
              <a:t>Primary objective of baton: create motor dysfunction to gain control over  resistive subject</a:t>
            </a:r>
          </a:p>
          <a:p>
            <a:pPr marL="914400" lvl="1" indent="-457200" fontAlgn="base">
              <a:spcBef>
                <a:spcPct val="0"/>
              </a:spcBef>
              <a:spcAft>
                <a:spcPct val="0"/>
              </a:spcAft>
              <a:buFont typeface="Arial" pitchFamily="34" charset="0"/>
              <a:buChar char="•"/>
              <a:defRPr/>
            </a:pPr>
            <a:r>
              <a:rPr lang="en-US" sz="2800" dirty="0">
                <a:solidFill>
                  <a:srgbClr val="2D2D8A"/>
                </a:solidFill>
              </a:rPr>
              <a:t>Nerve Motor Points</a:t>
            </a:r>
          </a:p>
          <a:p>
            <a:pPr marL="914400" lvl="1" indent="-457200" fontAlgn="base">
              <a:spcBef>
                <a:spcPct val="0"/>
              </a:spcBef>
              <a:spcAft>
                <a:spcPct val="0"/>
              </a:spcAft>
              <a:buFont typeface="Arial" pitchFamily="34" charset="0"/>
              <a:buChar char="•"/>
              <a:defRPr/>
            </a:pPr>
            <a:endParaRPr lang="en-US" sz="2800" dirty="0">
              <a:solidFill>
                <a:srgbClr val="2D2D8A"/>
              </a:solidFill>
            </a:endParaRPr>
          </a:p>
          <a:p>
            <a:pPr marL="457200" indent="-457200" fontAlgn="base">
              <a:spcBef>
                <a:spcPct val="0"/>
              </a:spcBef>
              <a:spcAft>
                <a:spcPct val="0"/>
              </a:spcAft>
              <a:buFont typeface="Arial" pitchFamily="34" charset="0"/>
              <a:buChar char="•"/>
              <a:defRPr/>
            </a:pPr>
            <a:r>
              <a:rPr lang="en-US" sz="2800" dirty="0">
                <a:solidFill>
                  <a:srgbClr val="2D2D8A"/>
                </a:solidFill>
              </a:rPr>
              <a:t>Expected Effects:</a:t>
            </a:r>
          </a:p>
          <a:p>
            <a:pPr marL="914400" lvl="1" indent="-457200" fontAlgn="base">
              <a:spcBef>
                <a:spcPct val="0"/>
              </a:spcBef>
              <a:spcAft>
                <a:spcPct val="0"/>
              </a:spcAft>
              <a:buFont typeface="Arial" pitchFamily="34" charset="0"/>
              <a:buChar char="•"/>
              <a:defRPr/>
            </a:pPr>
            <a:r>
              <a:rPr lang="en-US" sz="2800" dirty="0">
                <a:solidFill>
                  <a:srgbClr val="2D2D8A"/>
                </a:solidFill>
              </a:rPr>
              <a:t>Motor dysfunction</a:t>
            </a:r>
          </a:p>
          <a:p>
            <a:pPr marL="914400" lvl="1" indent="-457200" fontAlgn="base">
              <a:spcBef>
                <a:spcPct val="0"/>
              </a:spcBef>
              <a:spcAft>
                <a:spcPct val="0"/>
              </a:spcAft>
              <a:buFont typeface="Arial" pitchFamily="34" charset="0"/>
              <a:buChar char="•"/>
              <a:defRPr/>
            </a:pPr>
            <a:r>
              <a:rPr lang="en-US" sz="2800" dirty="0">
                <a:solidFill>
                  <a:srgbClr val="2D2D8A"/>
                </a:solidFill>
              </a:rPr>
              <a:t>Mental Stunning</a:t>
            </a:r>
          </a:p>
          <a:p>
            <a:pPr marL="914400" lvl="1" indent="-457200" fontAlgn="base">
              <a:spcBef>
                <a:spcPct val="0"/>
              </a:spcBef>
              <a:spcAft>
                <a:spcPct val="0"/>
              </a:spcAft>
              <a:buFont typeface="Arial" pitchFamily="34" charset="0"/>
              <a:buChar char="•"/>
              <a:defRPr/>
            </a:pPr>
            <a:r>
              <a:rPr lang="en-US" sz="2800" dirty="0">
                <a:solidFill>
                  <a:srgbClr val="2D2D8A"/>
                </a:solidFill>
              </a:rPr>
              <a:t>High levels of pain</a:t>
            </a:r>
          </a:p>
          <a:p>
            <a:pPr marL="914400" lvl="1" indent="-457200" fontAlgn="base">
              <a:spcBef>
                <a:spcPct val="0"/>
              </a:spcBef>
              <a:spcAft>
                <a:spcPct val="0"/>
              </a:spcAft>
              <a:buFont typeface="Arial" pitchFamily="34" charset="0"/>
              <a:buChar char="•"/>
              <a:defRPr/>
            </a:pPr>
            <a:r>
              <a:rPr lang="en-US" sz="2800" dirty="0">
                <a:solidFill>
                  <a:srgbClr val="2D2D8A"/>
                </a:solidFill>
              </a:rPr>
              <a:t>Balance Displacement</a:t>
            </a:r>
          </a:p>
          <a:p>
            <a:pPr lvl="1" fontAlgn="base">
              <a:spcBef>
                <a:spcPct val="0"/>
              </a:spcBef>
              <a:spcAft>
                <a:spcPct val="0"/>
              </a:spcAft>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2314511369"/>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Documents and Settings\ISS - IAT GM\Desktop\New Backgroun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071688" y="71438"/>
            <a:ext cx="5929312" cy="646112"/>
          </a:xfrm>
          <a:prstGeom prst="rect">
            <a:avLst/>
          </a:prstGeom>
          <a:noFill/>
        </p:spPr>
        <p:txBody>
          <a:bodyPr>
            <a:spAutoFit/>
          </a:bodyPr>
          <a:lstStyle/>
          <a:p>
            <a:pPr algn="ctr" fontAlgn="base">
              <a:spcBef>
                <a:spcPct val="0"/>
              </a:spcBef>
              <a:spcAft>
                <a:spcPct val="0"/>
              </a:spcAft>
              <a:defRPr/>
            </a:pPr>
            <a:r>
              <a:rPr lang="en-US" sz="3600" dirty="0">
                <a:solidFill>
                  <a:srgbClr val="FFFFFF"/>
                </a:solidFill>
              </a:rPr>
              <a:t>Scale Of Escalation</a:t>
            </a:r>
          </a:p>
        </p:txBody>
      </p:sp>
      <p:sp>
        <p:nvSpPr>
          <p:cNvPr id="2" name="TextBox 1"/>
          <p:cNvSpPr txBox="1"/>
          <p:nvPr/>
        </p:nvSpPr>
        <p:spPr>
          <a:xfrm>
            <a:off x="900113" y="981075"/>
            <a:ext cx="7993062" cy="5692775"/>
          </a:xfrm>
          <a:prstGeom prst="rect">
            <a:avLst/>
          </a:prstGeom>
          <a:noFill/>
        </p:spPr>
        <p:txBody>
          <a:bodyPr>
            <a:spAutoFit/>
          </a:bodyPr>
          <a:lstStyle/>
          <a:p>
            <a:pPr marL="457200" indent="-457200" fontAlgn="base">
              <a:spcBef>
                <a:spcPct val="0"/>
              </a:spcBef>
              <a:spcAft>
                <a:spcPct val="0"/>
              </a:spcAft>
              <a:buFont typeface="Arial" pitchFamily="34" charset="0"/>
              <a:buChar char="•"/>
              <a:defRPr/>
            </a:pPr>
            <a:r>
              <a:rPr lang="en-US" sz="2800" dirty="0">
                <a:solidFill>
                  <a:srgbClr val="2D2D8A"/>
                </a:solidFill>
              </a:rPr>
              <a:t>Baton Contact with bones – joints / breaking</a:t>
            </a:r>
          </a:p>
          <a:p>
            <a:pPr marL="914400" lvl="1" indent="-457200" fontAlgn="base">
              <a:spcBef>
                <a:spcPct val="0"/>
              </a:spcBef>
              <a:spcAft>
                <a:spcPct val="0"/>
              </a:spcAft>
              <a:buFont typeface="Arial" pitchFamily="34" charset="0"/>
              <a:buChar char="•"/>
              <a:defRPr/>
            </a:pPr>
            <a:r>
              <a:rPr lang="en-US" sz="2800" dirty="0">
                <a:solidFill>
                  <a:srgbClr val="2D2D8A"/>
                </a:solidFill>
              </a:rPr>
              <a:t>Higher escalation of force</a:t>
            </a:r>
          </a:p>
          <a:p>
            <a:pPr marL="914400" lvl="1" indent="-457200" fontAlgn="base">
              <a:spcBef>
                <a:spcPct val="0"/>
              </a:spcBef>
              <a:spcAft>
                <a:spcPct val="0"/>
              </a:spcAft>
              <a:buFont typeface="Arial" pitchFamily="34" charset="0"/>
              <a:buChar char="•"/>
              <a:defRPr/>
            </a:pPr>
            <a:endParaRPr lang="en-US" sz="2800" dirty="0">
              <a:solidFill>
                <a:srgbClr val="2D2D8A"/>
              </a:solidFill>
            </a:endParaRPr>
          </a:p>
          <a:p>
            <a:pPr marL="457200" indent="-457200" fontAlgn="base">
              <a:spcBef>
                <a:spcPct val="0"/>
              </a:spcBef>
              <a:spcAft>
                <a:spcPct val="0"/>
              </a:spcAft>
              <a:buFont typeface="Arial" pitchFamily="34" charset="0"/>
              <a:buChar char="•"/>
              <a:defRPr/>
            </a:pPr>
            <a:r>
              <a:rPr lang="en-US" sz="2800" dirty="0">
                <a:solidFill>
                  <a:srgbClr val="2D2D8A"/>
                </a:solidFill>
              </a:rPr>
              <a:t>May Include:</a:t>
            </a:r>
          </a:p>
          <a:p>
            <a:pPr marL="914400" lvl="1" indent="-457200" fontAlgn="base">
              <a:spcBef>
                <a:spcPct val="0"/>
              </a:spcBef>
              <a:spcAft>
                <a:spcPct val="0"/>
              </a:spcAft>
              <a:buFont typeface="Arial" pitchFamily="34" charset="0"/>
              <a:buChar char="•"/>
              <a:defRPr/>
            </a:pPr>
            <a:r>
              <a:rPr lang="en-US" sz="2800" dirty="0">
                <a:solidFill>
                  <a:srgbClr val="2D2D8A"/>
                </a:solidFill>
              </a:rPr>
              <a:t>Hands</a:t>
            </a:r>
          </a:p>
          <a:p>
            <a:pPr marL="914400" lvl="1" indent="-457200" fontAlgn="base">
              <a:spcBef>
                <a:spcPct val="0"/>
              </a:spcBef>
              <a:spcAft>
                <a:spcPct val="0"/>
              </a:spcAft>
              <a:buFont typeface="Arial" pitchFamily="34" charset="0"/>
              <a:buChar char="•"/>
              <a:defRPr/>
            </a:pPr>
            <a:r>
              <a:rPr lang="en-US" sz="2800" dirty="0">
                <a:solidFill>
                  <a:srgbClr val="2D2D8A"/>
                </a:solidFill>
              </a:rPr>
              <a:t>Wrist</a:t>
            </a:r>
          </a:p>
          <a:p>
            <a:pPr marL="914400" lvl="1" indent="-457200" fontAlgn="base">
              <a:spcBef>
                <a:spcPct val="0"/>
              </a:spcBef>
              <a:spcAft>
                <a:spcPct val="0"/>
              </a:spcAft>
              <a:buFont typeface="Arial" pitchFamily="34" charset="0"/>
              <a:buChar char="•"/>
              <a:defRPr/>
            </a:pPr>
            <a:r>
              <a:rPr lang="en-US" sz="2800" dirty="0">
                <a:solidFill>
                  <a:srgbClr val="2D2D8A"/>
                </a:solidFill>
              </a:rPr>
              <a:t>Elbow</a:t>
            </a:r>
          </a:p>
          <a:p>
            <a:pPr marL="914400" lvl="1" indent="-457200" fontAlgn="base">
              <a:spcBef>
                <a:spcPct val="0"/>
              </a:spcBef>
              <a:spcAft>
                <a:spcPct val="0"/>
              </a:spcAft>
              <a:buFont typeface="Arial" pitchFamily="34" charset="0"/>
              <a:buChar char="•"/>
              <a:defRPr/>
            </a:pPr>
            <a:r>
              <a:rPr lang="en-US" sz="2800" dirty="0">
                <a:solidFill>
                  <a:srgbClr val="2D2D8A"/>
                </a:solidFill>
              </a:rPr>
              <a:t>Knee</a:t>
            </a:r>
          </a:p>
          <a:p>
            <a:pPr marL="914400" lvl="1" indent="-457200" fontAlgn="base">
              <a:spcBef>
                <a:spcPct val="0"/>
              </a:spcBef>
              <a:spcAft>
                <a:spcPct val="0"/>
              </a:spcAft>
              <a:buFont typeface="Arial" pitchFamily="34" charset="0"/>
              <a:buChar char="•"/>
              <a:defRPr/>
            </a:pPr>
            <a:r>
              <a:rPr lang="en-US" sz="2800" dirty="0">
                <a:solidFill>
                  <a:srgbClr val="2D2D8A"/>
                </a:solidFill>
              </a:rPr>
              <a:t>Shin</a:t>
            </a:r>
          </a:p>
          <a:p>
            <a:pPr marL="914400" lvl="1" indent="-457200" fontAlgn="base">
              <a:spcBef>
                <a:spcPct val="0"/>
              </a:spcBef>
              <a:spcAft>
                <a:spcPct val="0"/>
              </a:spcAft>
              <a:buFont typeface="Arial" pitchFamily="34" charset="0"/>
              <a:buChar char="•"/>
              <a:defRPr/>
            </a:pPr>
            <a:r>
              <a:rPr lang="en-US" sz="2800" dirty="0">
                <a:solidFill>
                  <a:srgbClr val="2D2D8A"/>
                </a:solidFill>
              </a:rPr>
              <a:t>Ankle</a:t>
            </a:r>
          </a:p>
          <a:p>
            <a:pPr marL="914400" lvl="1" indent="-457200" fontAlgn="base">
              <a:spcBef>
                <a:spcPct val="0"/>
              </a:spcBef>
              <a:spcAft>
                <a:spcPct val="0"/>
              </a:spcAft>
              <a:buFont typeface="Arial" pitchFamily="34" charset="0"/>
              <a:buChar char="•"/>
              <a:defRPr/>
            </a:pPr>
            <a:r>
              <a:rPr lang="en-US" sz="2800" dirty="0">
                <a:solidFill>
                  <a:srgbClr val="2D2D8A"/>
                </a:solidFill>
              </a:rPr>
              <a:t>Foot</a:t>
            </a:r>
          </a:p>
          <a:p>
            <a:pPr lvl="1" fontAlgn="base">
              <a:spcBef>
                <a:spcPct val="0"/>
              </a:spcBef>
              <a:spcAft>
                <a:spcPct val="0"/>
              </a:spcAft>
              <a:defRPr/>
            </a:pPr>
            <a:endParaRPr lang="en-US" sz="2800" dirty="0">
              <a:solidFill>
                <a:srgbClr val="2D2D8A"/>
              </a:solidFill>
            </a:endParaRPr>
          </a:p>
          <a:p>
            <a:pPr marL="914400" lvl="1" indent="-457200" fontAlgn="base">
              <a:spcBef>
                <a:spcPct val="0"/>
              </a:spcBef>
              <a:spcAft>
                <a:spcPct val="0"/>
              </a:spcAft>
              <a:buFont typeface="Arial" pitchFamily="34" charset="0"/>
              <a:buChar char="•"/>
              <a:defRPr/>
            </a:pPr>
            <a:endParaRPr lang="en-US" sz="2800" dirty="0">
              <a:solidFill>
                <a:srgbClr val="2D2D8A"/>
              </a:solidFill>
            </a:endParaRPr>
          </a:p>
        </p:txBody>
      </p:sp>
    </p:spTree>
    <p:extLst>
      <p:ext uri="{BB962C8B-B14F-4D97-AF65-F5344CB8AC3E}">
        <p14:creationId xmlns:p14="http://schemas.microsoft.com/office/powerpoint/2010/main" xmlns="" val="86080005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4211</Words>
  <Application>Microsoft Office PowerPoint</Application>
  <PresentationFormat>On-screen Show (4:3)</PresentationFormat>
  <Paragraphs>652</Paragraphs>
  <Slides>113</Slides>
  <Notes>0</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113</vt:i4>
      </vt:variant>
    </vt:vector>
  </HeadingPairs>
  <TitlesOfParts>
    <vt:vector size="118" baseType="lpstr">
      <vt:lpstr>Office Theme</vt:lpstr>
      <vt:lpstr>Default Design</vt:lpstr>
      <vt:lpstr>1_Default Design</vt:lpstr>
      <vt:lpstr>2_Default Design</vt:lpstr>
      <vt:lpstr>Document</vt:lpstr>
      <vt:lpstr>Slide 1</vt:lpstr>
      <vt:lpstr>Slide 2</vt:lpstr>
      <vt:lpstr>Legal Articulation</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TACTICAL HANDCUFFING</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IMPACT WEAPONS</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ISS -MSSI GM</dc:creator>
  <cp:lastModifiedBy>IAT Ops</cp:lastModifiedBy>
  <cp:revision>4</cp:revision>
  <dcterms:created xsi:type="dcterms:W3CDTF">2012-02-15T16:28:05Z</dcterms:created>
  <dcterms:modified xsi:type="dcterms:W3CDTF">2014-02-16T15:24:15Z</dcterms:modified>
</cp:coreProperties>
</file>